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3"/>
  </p:notesMasterIdLst>
  <p:handoutMasterIdLst>
    <p:handoutMasterId r:id="rId84"/>
  </p:handoutMasterIdLst>
  <p:sldIdLst>
    <p:sldId id="274" r:id="rId2"/>
    <p:sldId id="645" r:id="rId3"/>
    <p:sldId id="708" r:id="rId4"/>
    <p:sldId id="709" r:id="rId5"/>
    <p:sldId id="520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401" r:id="rId78"/>
    <p:sldId id="721" r:id="rId79"/>
    <p:sldId id="722" r:id="rId80"/>
    <p:sldId id="405" r:id="rId81"/>
    <p:sldId id="49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645"/>
            <p14:sldId id="708"/>
            <p14:sldId id="709"/>
            <p14:sldId id="520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401"/>
            <p14:sldId id="721"/>
            <p14:sldId id="722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343" autoAdjust="0"/>
  </p:normalViewPr>
  <p:slideViewPr>
    <p:cSldViewPr showGuides="1">
      <p:cViewPr varScale="1">
        <p:scale>
          <a:sx n="110" d="100"/>
          <a:sy n="110" d="100"/>
        </p:scale>
        <p:origin x="56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22.3.2023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schools.com/sq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://localhost:808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Hello everyone. Welcome to the "</a:t>
            </a:r>
            <a:r>
              <a:rPr lang="en-US" sz="1200" b="1" dirty="0"/>
              <a:t>Software Development Concepts</a:t>
            </a:r>
            <a:r>
              <a:rPr lang="en-US" dirty="0"/>
              <a:t>" lesson from the "</a:t>
            </a:r>
            <a:r>
              <a:rPr lang="en-US" b="1" dirty="0"/>
              <a:t>Programming Fundamentals</a:t>
            </a:r>
            <a:r>
              <a:rPr lang="en-US" dirty="0"/>
              <a:t>" training course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am doctor </a:t>
            </a:r>
            <a:r>
              <a:rPr lang="en-US" b="1" dirty="0"/>
              <a:t>Svetlin Nakov</a:t>
            </a:r>
            <a:r>
              <a:rPr lang="en-US" b="0" dirty="0"/>
              <a:t>,</a:t>
            </a:r>
            <a:r>
              <a:rPr lang="bg-BG" b="0" dirty="0"/>
              <a:t> </a:t>
            </a:r>
            <a:r>
              <a:rPr lang="en-US" b="0" dirty="0"/>
              <a:t>senior technical trainer and </a:t>
            </a:r>
            <a:r>
              <a:rPr lang="en-US" dirty="0"/>
              <a:t>co-founder of </a:t>
            </a:r>
            <a:r>
              <a:rPr lang="en-US" b="1" dirty="0"/>
              <a:t>SoftUni</a:t>
            </a:r>
            <a:r>
              <a:rPr lang="en-US" b="0" dirty="0"/>
              <a:t> and </a:t>
            </a:r>
            <a:r>
              <a:rPr lang="en-US" dirty="0"/>
              <a:t>I will teach this lesson.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introduce you to the most important</a:t>
            </a:r>
            <a:r>
              <a:rPr lang="bg-BG" dirty="0"/>
              <a:t> </a:t>
            </a:r>
            <a:r>
              <a:rPr lang="en-US" dirty="0"/>
              <a:t>fundamental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 and </a:t>
            </a:r>
            <a:r>
              <a:rPr lang="en-US" b="1" dirty="0"/>
              <a:t>paradigms</a:t>
            </a:r>
            <a:r>
              <a:rPr lang="en-US" dirty="0"/>
              <a:t> of the "</a:t>
            </a:r>
            <a:r>
              <a:rPr lang="en-US" b="1" dirty="0"/>
              <a:t>software engineering</a:t>
            </a:r>
            <a:r>
              <a:rPr lang="en-US" dirty="0"/>
              <a:t>"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will start with the </a:t>
            </a:r>
            <a:r>
              <a:rPr lang="en-US" sz="1200" b="1" dirty="0"/>
              <a:t>4 essential skills of software engineers</a:t>
            </a:r>
            <a:r>
              <a:rPr lang="en-US" sz="1200" dirty="0"/>
              <a:t> and will explain how the main concepts of computer science and software development are related to the software engineering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Then, I will briefly present some of the most important concepts and paradigm of software development like object-oriented and functional programming, component-based and event-driven programming, libraries and frameworks, software architectures, front-end and back-end, databases, Web development concepts, operating systems, virtualization and cloud, software development methodologies, quality assurance and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limited time, so I will only mention most of these concepts without a solid explanation</a:t>
            </a:r>
            <a:r>
              <a:rPr lang="bg-BG" dirty="0"/>
              <a:t>, </a:t>
            </a:r>
            <a:r>
              <a:rPr lang="en-US" dirty="0"/>
              <a:t>because it takes years to master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Now' let's talk about an important </a:t>
            </a:r>
            <a:r>
              <a:rPr lang="en-US" b="1" dirty="0"/>
              <a:t>Web front-end concept </a:t>
            </a:r>
            <a:r>
              <a:rPr lang="en-US" dirty="0"/>
              <a:t>and technology: </a:t>
            </a:r>
            <a:r>
              <a:rPr lang="en-US" b="1" dirty="0"/>
              <a:t>AJAX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dirty="0"/>
              <a:t>stands for "Asynchronous JavaScript and XML".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acronym doesn't describe its nature well, but this is for historical reasons, from the time when XML was popular.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better description for the </a:t>
            </a:r>
            <a:r>
              <a:rPr lang="en-US" b="1" dirty="0"/>
              <a:t>AJAX technology</a:t>
            </a:r>
            <a:r>
              <a:rPr lang="en-US" dirty="0"/>
              <a:t> is the following: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AJAX</a:t>
            </a:r>
            <a:r>
              <a:rPr lang="en-US" dirty="0"/>
              <a:t> is a technology for </a:t>
            </a:r>
            <a:r>
              <a:rPr lang="en-US" b="1" dirty="0"/>
              <a:t>asynchronous execution of HTTP requests </a:t>
            </a:r>
            <a:r>
              <a:rPr lang="en-US" dirty="0"/>
              <a:t>from client-side JavaScript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JavaScript front-end apps use AJAX calls to </a:t>
            </a:r>
            <a:r>
              <a:rPr lang="en-US" b="1" dirty="0"/>
              <a:t>access the back-end services and APIs </a:t>
            </a:r>
            <a:r>
              <a:rPr lang="en-US" dirty="0"/>
              <a:t>and consume data from the Web server over the HTTP protocol.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AJAX enables building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interactive single page apps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where the content of the page interactively changes, without refreshing the page.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Developers can retrieve data from a URL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having to do a "full page refresh"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enables a Web page to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 just part of a page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disrupting what the user is doing.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dirty="0"/>
              <a:t>how JavaScript code can </a:t>
            </a:r>
            <a:r>
              <a:rPr lang="en-US" b="1" dirty="0"/>
              <a:t>download server-side resources</a:t>
            </a:r>
            <a:r>
              <a:rPr lang="en-US" b="0" dirty="0"/>
              <a:t> over HTTP </a:t>
            </a:r>
            <a:r>
              <a:rPr lang="en-US" dirty="0"/>
              <a:t>using the "</a:t>
            </a:r>
            <a:r>
              <a:rPr lang="en-US" b="1" dirty="0"/>
              <a:t>fetch</a:t>
            </a:r>
            <a:r>
              <a:rPr lang="en-US" dirty="0"/>
              <a:t>" function.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"fetch" function</a:t>
            </a:r>
            <a:r>
              <a:rPr lang="en-US" dirty="0"/>
              <a:t> takes as input a server-side resource URL and </a:t>
            </a:r>
            <a:r>
              <a:rPr lang="en-US" b="1" dirty="0"/>
              <a:t>returns a promise</a:t>
            </a:r>
            <a:r>
              <a:rPr lang="en-US" dirty="0"/>
              <a:t>, which will be resolved when the resource is downloaded, or an error occurs.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code will invoke asynchronously a </a:t>
            </a:r>
            <a:r>
              <a:rPr lang="en-US" b="1" dirty="0"/>
              <a:t>simple HTTP GET request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example how </a:t>
            </a:r>
            <a:r>
              <a:rPr lang="en-US" b="1" dirty="0"/>
              <a:t>front-end connects to the back-end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AJAX technology uses the </a:t>
            </a:r>
            <a:r>
              <a:rPr lang="en-US" b="1" dirty="0" err="1"/>
              <a:t>XMLHTTPRequest</a:t>
            </a:r>
            <a:r>
              <a:rPr lang="en-US" b="1" dirty="0"/>
              <a:t> </a:t>
            </a:r>
            <a:r>
              <a:rPr lang="en-US" dirty="0"/>
              <a:t>browser object to asynchronously make HTTP requests.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Typically, when the data is </a:t>
            </a:r>
            <a:r>
              <a:rPr lang="en-US" b="1" dirty="0"/>
              <a:t>loaded from the back-end</a:t>
            </a:r>
            <a:r>
              <a:rPr lang="en-US" dirty="0"/>
              <a:t>, it is rendered in the DOM tree and this way </a:t>
            </a:r>
            <a:r>
              <a:rPr lang="en-US" b="1" dirty="0"/>
              <a:t>part of the page is updated </a:t>
            </a:r>
            <a:r>
              <a:rPr lang="en-US" dirty="0"/>
              <a:t>dynamically.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 most scenarios the AJAX technology is used to consume </a:t>
            </a:r>
            <a:r>
              <a:rPr lang="en-US" b="1" dirty="0"/>
              <a:t>RESTful APIs</a:t>
            </a:r>
            <a:r>
              <a:rPr lang="en-US" dirty="0"/>
              <a:t> from the back-end server.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APIs</a:t>
            </a:r>
            <a:r>
              <a:rPr lang="en-US" dirty="0"/>
              <a:t> are Web services, invoked through the HTTP protocol.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"</a:t>
            </a:r>
            <a:r>
              <a:rPr lang="en-US" b="1" dirty="0"/>
              <a:t>Web service</a:t>
            </a:r>
            <a:r>
              <a:rPr lang="en-US" dirty="0"/>
              <a:t>" is remote functionality, that can be invoked over Internet.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 </a:t>
            </a:r>
            <a:r>
              <a:rPr lang="en-US" dirty="0"/>
              <a:t>stands for</a:t>
            </a:r>
            <a:r>
              <a:rPr lang="bg-BG" dirty="0"/>
              <a:t>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Representational State Transfer</a:t>
            </a:r>
            <a:r>
              <a:rPr lang="bg-BG" dirty="0"/>
              <a:t>"</a:t>
            </a:r>
            <a:r>
              <a:rPr lang="en-US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dirty="0"/>
              <a:t>architectural concept </a:t>
            </a:r>
            <a:r>
              <a:rPr lang="en-US" dirty="0"/>
              <a:t>and </a:t>
            </a:r>
            <a:r>
              <a:rPr lang="en-US" b="1" dirty="0"/>
              <a:t>industry standard </a:t>
            </a:r>
            <a:r>
              <a:rPr lang="en-US" dirty="0"/>
              <a:t>about how to build Web services.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services </a:t>
            </a:r>
            <a:r>
              <a:rPr lang="en-US" dirty="0"/>
              <a:t>typically implements the </a:t>
            </a:r>
            <a:r>
              <a:rPr lang="en-US" b="1" dirty="0"/>
              <a:t>CRUD operations </a:t>
            </a:r>
            <a:r>
              <a:rPr lang="en-US" dirty="0"/>
              <a:t>(create, read, update, delete) over certain data collection.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b="0" dirty="0"/>
              <a:t>, </a:t>
            </a:r>
            <a:r>
              <a:rPr lang="en-US" b="1" dirty="0"/>
              <a:t>PATCH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b="0" dirty="0"/>
              <a:t> are used to </a:t>
            </a:r>
            <a:r>
              <a:rPr lang="en-US" dirty="0"/>
              <a:t>retrieve, create, replace, modify and delete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more </a:t>
            </a:r>
            <a:r>
              <a:rPr lang="en-US" dirty="0"/>
              <a:t>about RESTful services in the front-end and back-end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/>
              <a:t>live code demonstration </a:t>
            </a:r>
            <a:r>
              <a:rPr lang="en-US" dirty="0"/>
              <a:t>of </a:t>
            </a:r>
            <a:r>
              <a:rPr lang="en-US" b="1" dirty="0"/>
              <a:t>RESTful Web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example consists of </a:t>
            </a:r>
            <a:r>
              <a:rPr lang="en-US" b="1" dirty="0"/>
              <a:t>server app</a:t>
            </a:r>
            <a:r>
              <a:rPr lang="en-US" b="0" dirty="0"/>
              <a:t> (</a:t>
            </a:r>
            <a:r>
              <a:rPr lang="en-US" b="1" dirty="0"/>
              <a:t>back-end</a:t>
            </a:r>
            <a:r>
              <a:rPr lang="en-US" b="0" dirty="0"/>
              <a:t>) and </a:t>
            </a:r>
            <a:r>
              <a:rPr lang="en-US" b="1" dirty="0"/>
              <a:t>client app</a:t>
            </a:r>
            <a:r>
              <a:rPr lang="en-US" b="0" dirty="0"/>
              <a:t> (</a:t>
            </a:r>
            <a:r>
              <a:rPr lang="en-US" b="1" dirty="0"/>
              <a:t>front-end</a:t>
            </a:r>
            <a:r>
              <a:rPr lang="en-US" b="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 </a:t>
            </a:r>
            <a:r>
              <a:rPr lang="en-US" b="0" dirty="0"/>
              <a:t>is a </a:t>
            </a:r>
            <a:r>
              <a:rPr lang="en-US" b="1" dirty="0"/>
              <a:t>RESTful service</a:t>
            </a:r>
            <a:r>
              <a:rPr lang="en-US" b="0" dirty="0"/>
              <a:t>,</a:t>
            </a:r>
            <a:r>
              <a:rPr lang="en-US" dirty="0"/>
              <a:t> written in JavaScript with Node.js and Express.js.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implements a </a:t>
            </a:r>
            <a:r>
              <a:rPr lang="en-US" b="1" dirty="0"/>
              <a:t>very simple TODO list</a:t>
            </a:r>
            <a:r>
              <a:rPr lang="en-US" dirty="0"/>
              <a:t> with only two operations: </a:t>
            </a:r>
            <a:r>
              <a:rPr lang="en-US" b="1" dirty="0"/>
              <a:t>get all items</a:t>
            </a:r>
            <a:r>
              <a:rPr lang="en-US" dirty="0"/>
              <a:t> and </a:t>
            </a:r>
            <a:r>
              <a:rPr lang="en-US" b="1" dirty="0"/>
              <a:t>add a new item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first URL</a:t>
            </a:r>
            <a:r>
              <a:rPr lang="en-US" b="0" dirty="0"/>
              <a:t> in repl.it.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needs some time to load.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RESTful API implements </a:t>
            </a:r>
            <a:r>
              <a:rPr lang="en-US" b="1" dirty="0"/>
              <a:t>two endpoints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/todo-list</a:t>
            </a:r>
            <a:r>
              <a:rPr lang="en-US" b="0" dirty="0"/>
              <a:t>, which lists all items,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POST </a:t>
            </a:r>
            <a:r>
              <a:rPr lang="en-US" b="1" noProof="1"/>
              <a:t>/todo-list</a:t>
            </a:r>
            <a:r>
              <a:rPr lang="en-US" b="0" dirty="0"/>
              <a:t>, which </a:t>
            </a:r>
            <a:r>
              <a:rPr lang="en-US" dirty="0"/>
              <a:t>creates a new item.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we </a:t>
            </a:r>
            <a:r>
              <a:rPr lang="en-US" b="1" dirty="0"/>
              <a:t>run</a:t>
            </a:r>
            <a:r>
              <a:rPr lang="en-US" dirty="0"/>
              <a:t> the back-end service, it will </a:t>
            </a:r>
            <a:r>
              <a:rPr lang="en-US" b="1" dirty="0"/>
              <a:t>show the TODO list</a:t>
            </a:r>
            <a:r>
              <a:rPr lang="en-US" dirty="0"/>
              <a:t> as </a:t>
            </a:r>
            <a:r>
              <a:rPr lang="en-US" b="1" dirty="0"/>
              <a:t>JSON string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front-end</a:t>
            </a:r>
            <a:r>
              <a:rPr lang="en-US" dirty="0"/>
              <a:t> is a JavaScript </a:t>
            </a:r>
            <a:r>
              <a:rPr lang="en-US" b="1" dirty="0"/>
              <a:t>single page app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second URL</a:t>
            </a:r>
            <a:r>
              <a:rPr lang="en-US" b="0" dirty="0"/>
              <a:t> in repl.it.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consists of </a:t>
            </a:r>
            <a:r>
              <a:rPr lang="en-US" b="1" dirty="0"/>
              <a:t>Web page </a:t>
            </a:r>
            <a:r>
              <a:rPr lang="en-US" dirty="0"/>
              <a:t>(HTML) with embedded </a:t>
            </a:r>
            <a:r>
              <a:rPr lang="en-US" b="1" dirty="0"/>
              <a:t>JavaScript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</a:t>
            </a:r>
            <a:r>
              <a:rPr lang="en-US" b="1" dirty="0"/>
              <a:t>two functions</a:t>
            </a:r>
            <a:r>
              <a:rPr lang="en-US" dirty="0"/>
              <a:t>, bound to </a:t>
            </a:r>
            <a:r>
              <a:rPr lang="en-US" b="1" dirty="0"/>
              <a:t>buttons</a:t>
            </a:r>
            <a:r>
              <a:rPr lang="en-US" dirty="0"/>
              <a:t> on the Web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 button loads the TODO items</a:t>
            </a:r>
            <a:r>
              <a:rPr lang="en-US" dirty="0"/>
              <a:t> and displays them in a bullet list in the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HTTP GET request </a:t>
            </a:r>
            <a:r>
              <a:rPr lang="en-US" dirty="0"/>
              <a:t>to the back-end, which returns the items as JSON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Then it uses the </a:t>
            </a:r>
            <a:r>
              <a:rPr lang="en-US" b="1" dirty="0"/>
              <a:t>DOM API </a:t>
            </a:r>
            <a:r>
              <a:rPr lang="en-US" dirty="0"/>
              <a:t>to visualize the retrieved items.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can play with it when you run the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 button adds a new TODO item</a:t>
            </a:r>
            <a:r>
              <a:rPr lang="en-US" dirty="0"/>
              <a:t> and displays the updated list in the 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uses </a:t>
            </a:r>
            <a:r>
              <a:rPr lang="en-US" b="1" dirty="0"/>
              <a:t>HTTP POST request </a:t>
            </a:r>
            <a:r>
              <a:rPr lang="en-US" dirty="0"/>
              <a:t>to the back-end.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</a:t>
            </a:r>
            <a:r>
              <a:rPr lang="en-US" b="1" dirty="0"/>
              <a:t>focus on the concepts</a:t>
            </a:r>
            <a:r>
              <a:rPr lang="en-US" dirty="0"/>
              <a:t>, not the code and technical details in this example.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too early to try to fully understand how this code works.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just want to </a:t>
            </a:r>
            <a:r>
              <a:rPr lang="en-US" b="1" dirty="0"/>
              <a:t>show you the concepts </a:t>
            </a:r>
            <a:r>
              <a:rPr lang="en-US" dirty="0"/>
              <a:t>of back-end services and front-end apps, which consume these services.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how to write RESTful back-end services </a:t>
            </a:r>
            <a:r>
              <a:rPr lang="en-US" dirty="0"/>
              <a:t>and </a:t>
            </a:r>
            <a:r>
              <a:rPr lang="en-US" b="1" dirty="0"/>
              <a:t>how to consume them with AJAX </a:t>
            </a:r>
            <a:r>
              <a:rPr lang="en-US" dirty="0"/>
              <a:t>calls during the professional modules at SoftUni.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development concept from both front-end and back-end development is the concept of "</a:t>
            </a:r>
            <a:r>
              <a:rPr lang="en-US" b="1" dirty="0"/>
              <a:t>templating engines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Templating engines </a:t>
            </a:r>
            <a:r>
              <a:rPr lang="en-US" dirty="0"/>
              <a:t>render data as HTML or other format through a </a:t>
            </a:r>
            <a:r>
              <a:rPr lang="en-US" b="1" dirty="0"/>
              <a:t>template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very useful, when you want to </a:t>
            </a:r>
            <a:r>
              <a:rPr lang="en-US" b="1" dirty="0"/>
              <a:t>visualize data</a:t>
            </a:r>
            <a:r>
              <a:rPr lang="en-US" b="0" dirty="0"/>
              <a:t>, which comes from the server-side or from a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template is written in some </a:t>
            </a:r>
            <a:r>
              <a:rPr lang="en-US" b="1" dirty="0"/>
              <a:t>templating language</a:t>
            </a:r>
            <a:r>
              <a:rPr lang="en-US" b="0" dirty="0"/>
              <a:t> like Razor, Handlebars or Pug.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how it may look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Typically </a:t>
            </a:r>
            <a:r>
              <a:rPr lang="en-US" b="1" dirty="0"/>
              <a:t>templates combine HTML with special tags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Templates can render variables, iterate over a collection and perform conditional checks.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For example, we can write a template to </a:t>
            </a:r>
            <a:r>
              <a:rPr lang="en-US" b="1" dirty="0"/>
              <a:t>render a list of students</a:t>
            </a:r>
            <a:r>
              <a:rPr lang="en-US" b="0" dirty="0"/>
              <a:t>, as it is shown here.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</a:t>
            </a:r>
            <a:r>
              <a:rPr lang="en-US" dirty="0"/>
              <a:t>for rendering comes as </a:t>
            </a:r>
            <a:r>
              <a:rPr lang="en-US" b="1" dirty="0"/>
              <a:t>object</a:t>
            </a:r>
            <a:r>
              <a:rPr lang="en-US" dirty="0"/>
              <a:t>, </a:t>
            </a:r>
            <a:r>
              <a:rPr lang="en-US" b="1" dirty="0"/>
              <a:t>JSON string </a:t>
            </a:r>
            <a:r>
              <a:rPr lang="en-US" dirty="0"/>
              <a:t>or other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typically is </a:t>
            </a:r>
            <a:r>
              <a:rPr lang="en-US" b="1" dirty="0"/>
              <a:t>retrieved from the back-end or </a:t>
            </a:r>
            <a:r>
              <a:rPr lang="en-US" dirty="0"/>
              <a:t>from 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a JSON object holds a list of student names and years of graduation.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rendered </a:t>
            </a:r>
            <a:r>
              <a:rPr lang="en-US" b="1" dirty="0"/>
              <a:t>output could be HTML </a:t>
            </a:r>
            <a:r>
              <a:rPr lang="en-US" dirty="0"/>
              <a:t>or other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our example the output is an HTML list of students.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Templating and templating engines </a:t>
            </a:r>
            <a:r>
              <a:rPr lang="en-US" dirty="0"/>
              <a:t>are important concept in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part of most </a:t>
            </a:r>
            <a:r>
              <a:rPr lang="en-US" b="1" dirty="0"/>
              <a:t>Web development frameworks </a:t>
            </a:r>
            <a:r>
              <a:rPr lang="en-US" dirty="0"/>
              <a:t>(both front-end and back-end).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used to </a:t>
            </a:r>
            <a:r>
              <a:rPr lang="en-US" b="1" dirty="0"/>
              <a:t>generate documents</a:t>
            </a:r>
            <a:r>
              <a:rPr lang="en-US" dirty="0"/>
              <a:t>, reports or print data in certain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definitely use </a:t>
            </a:r>
            <a:r>
              <a:rPr lang="en-US" b="1" dirty="0"/>
              <a:t>templating engines</a:t>
            </a:r>
            <a:r>
              <a:rPr lang="en-US" dirty="0"/>
              <a:t> in some form, if you work with data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dirty="0"/>
              <a:t>and practice working with templating engines during the </a:t>
            </a:r>
            <a:r>
              <a:rPr lang="en-US" b="1" dirty="0"/>
              <a:t>Web front-end </a:t>
            </a:r>
            <a:r>
              <a:rPr lang="en-US" dirty="0"/>
              <a:t>and </a:t>
            </a:r>
            <a:r>
              <a:rPr lang="en-US" b="1" dirty="0"/>
              <a:t>back-end</a:t>
            </a:r>
            <a:r>
              <a:rPr lang="en-US" dirty="0"/>
              <a:t>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</a:t>
            </a:r>
            <a:r>
              <a:rPr lang="en-US" b="1" dirty="0"/>
              <a:t>live example</a:t>
            </a:r>
            <a:r>
              <a:rPr lang="en-US" dirty="0"/>
              <a:t> of rendering UI with a </a:t>
            </a:r>
            <a:r>
              <a:rPr lang="en-US" b="1" dirty="0"/>
              <a:t>templating engine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I have prepared in </a:t>
            </a:r>
            <a:r>
              <a:rPr lang="en-US" b="0" dirty="0"/>
              <a:t>repl.it.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needs some time to load.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files: </a:t>
            </a:r>
            <a:r>
              <a:rPr lang="en-US" b="1" noProof="1"/>
              <a:t>index.html</a:t>
            </a:r>
            <a:r>
              <a:rPr lang="en-US" dirty="0"/>
              <a:t> and </a:t>
            </a:r>
            <a:r>
              <a:rPr lang="en-US" b="1" noProof="1"/>
              <a:t>students.json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student data </a:t>
            </a:r>
            <a:r>
              <a:rPr lang="en-US" dirty="0"/>
              <a:t>come as JSON object from the </a:t>
            </a:r>
            <a:r>
              <a:rPr lang="en-US" b="1" noProof="1"/>
              <a:t>students.json</a:t>
            </a:r>
            <a:r>
              <a:rPr lang="en-US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HTML file </a:t>
            </a:r>
            <a:r>
              <a:rPr lang="en-US" b="1" dirty="0"/>
              <a:t>index.html</a:t>
            </a:r>
            <a:r>
              <a:rPr lang="en-US" dirty="0"/>
              <a:t> holds a small snippet of </a:t>
            </a:r>
            <a:r>
              <a:rPr lang="en-US" b="1" dirty="0"/>
              <a:t>JavaScript code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uses the </a:t>
            </a:r>
            <a:r>
              <a:rPr lang="en-US" b="1" dirty="0"/>
              <a:t>Handlebars templating engine </a:t>
            </a:r>
            <a:r>
              <a:rPr lang="en-US" dirty="0"/>
              <a:t>to render the students.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template </a:t>
            </a:r>
            <a:r>
              <a:rPr lang="en-US" dirty="0"/>
              <a:t>is also embedded in the HTML page as snippet.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run the code</a:t>
            </a:r>
            <a:r>
              <a:rPr lang="en-US" dirty="0"/>
              <a:t>, we see the students, rendered as </a:t>
            </a:r>
            <a:r>
              <a:rPr lang="en-US" b="1" dirty="0"/>
              <a:t>HTML bullet list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technical details about the code are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Important is </a:t>
            </a:r>
            <a:r>
              <a:rPr lang="en-US" b="1" dirty="0"/>
              <a:t>the concept of templating engines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render data by template</a:t>
            </a:r>
            <a:r>
              <a:rPr lang="en-US" dirty="0"/>
              <a:t> as HTML or other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approach is widely used in software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definitely will use it some day if you become a software developer.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="1" dirty="0"/>
              <a:t> important concept </a:t>
            </a:r>
            <a:r>
              <a:rPr lang="en-US" dirty="0"/>
              <a:t>from software development is "</a:t>
            </a:r>
            <a:r>
              <a:rPr lang="en-US" b="1" dirty="0"/>
              <a:t>routing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front-end apps, </a:t>
            </a:r>
            <a:r>
              <a:rPr lang="en-US" b="1" dirty="0"/>
              <a:t>routing </a:t>
            </a:r>
            <a:r>
              <a:rPr lang="en-US" dirty="0"/>
              <a:t>is a technology of switching between different </a:t>
            </a:r>
            <a:r>
              <a:rPr lang="en-US" b="1" dirty="0"/>
              <a:t>UI views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back-end apps, </a:t>
            </a:r>
            <a:r>
              <a:rPr lang="en-US" b="1" dirty="0"/>
              <a:t>routing </a:t>
            </a:r>
            <a:r>
              <a:rPr lang="en-US" dirty="0"/>
              <a:t>is a technology of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server-side endpoints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requested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Many front-end and back-end </a:t>
            </a:r>
            <a:r>
              <a:rPr lang="en-US" b="1" dirty="0"/>
              <a:t>frameworks </a:t>
            </a:r>
            <a:r>
              <a:rPr lang="en-US" dirty="0"/>
              <a:t>internally </a:t>
            </a:r>
            <a:r>
              <a:rPr lang="en-US" b="1" dirty="0"/>
              <a:t>implement routing </a:t>
            </a:r>
            <a:r>
              <a:rPr lang="en-US" dirty="0"/>
              <a:t>and invoke different functionality based on the URL and its components.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Routing libraries </a:t>
            </a:r>
            <a:r>
              <a:rPr lang="en-US" dirty="0"/>
              <a:t>switch the view by URL like its is shown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"home" URL: </a:t>
            </a:r>
            <a:r>
              <a:rPr lang="en-US" b="1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"about" URL: </a:t>
            </a:r>
            <a:r>
              <a:rPr lang="en-US" b="1" dirty="0"/>
              <a:t>/about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"contact" URL: </a:t>
            </a:r>
            <a:r>
              <a:rPr lang="en-US" b="1" dirty="0"/>
              <a:t>/contact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Different </a:t>
            </a:r>
            <a:r>
              <a:rPr lang="en-US" b="1" dirty="0"/>
              <a:t>routes</a:t>
            </a:r>
            <a:r>
              <a:rPr lang="en-US" b="0" dirty="0"/>
              <a:t> in the URL switch to different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</a:t>
            </a:r>
            <a:r>
              <a:rPr lang="en-US" b="1" dirty="0"/>
              <a:t>the "concept of routing"</a:t>
            </a:r>
            <a:r>
              <a:rPr lang="en-US" b="0" dirty="0"/>
              <a:t> in Web apps.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/>
              <a:t>demonstrate with live code example</a:t>
            </a:r>
            <a:r>
              <a:rPr lang="en-US" dirty="0"/>
              <a:t> the idea of "</a:t>
            </a:r>
            <a:r>
              <a:rPr lang="en-US" b="1" dirty="0"/>
              <a:t>routing</a:t>
            </a:r>
            <a:r>
              <a:rPr lang="en-US" dirty="0"/>
              <a:t>" for changing the active view or page in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we have a working </a:t>
            </a:r>
            <a:r>
              <a:rPr lang="en-US" b="1" dirty="0"/>
              <a:t>code example </a:t>
            </a:r>
            <a:r>
              <a:rPr lang="en-US" dirty="0"/>
              <a:t>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it. It may take some time to </a:t>
            </a:r>
            <a:r>
              <a:rPr lang="en-US" b="1" dirty="0"/>
              <a:t>load</a:t>
            </a: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code. We have several </a:t>
            </a:r>
            <a:r>
              <a:rPr lang="en-US" b="1" dirty="0"/>
              <a:t>HTML sections </a:t>
            </a:r>
            <a:r>
              <a:rPr lang="en-US" dirty="0"/>
              <a:t>(the 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some </a:t>
            </a:r>
            <a:r>
              <a:rPr lang="en-US" b="1" dirty="0"/>
              <a:t>JavaScript code</a:t>
            </a:r>
            <a:r>
              <a:rPr lang="en-US" dirty="0"/>
              <a:t> to switch between them based on the </a:t>
            </a:r>
            <a:r>
              <a:rPr lang="en-US" b="1" dirty="0"/>
              <a:t>routes in the URL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code is based on a </a:t>
            </a:r>
            <a:r>
              <a:rPr lang="en-US" b="1" dirty="0"/>
              <a:t>client-side front-end library called "Sammy.js"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this a technical detail, which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the code </a:t>
            </a:r>
            <a:r>
              <a:rPr lang="en-US" dirty="0"/>
              <a:t>and see how it works.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it in a new tab.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[Home]</a:t>
            </a:r>
            <a:r>
              <a:rPr lang="en-US" b="0" dirty="0"/>
              <a:t>, </a:t>
            </a:r>
            <a:r>
              <a:rPr lang="en-US" b="1" dirty="0"/>
              <a:t>[About] </a:t>
            </a:r>
            <a:r>
              <a:rPr lang="en-US" dirty="0"/>
              <a:t>and </a:t>
            </a:r>
            <a:r>
              <a:rPr lang="en-US" b="1" dirty="0"/>
              <a:t>[Contact]</a:t>
            </a:r>
            <a:r>
              <a:rPr lang="en-US" dirty="0"/>
              <a:t> and the view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URL </a:t>
            </a:r>
            <a:r>
              <a:rPr lang="en-US" dirty="0"/>
              <a:t>in the browser's URL bar also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</a:t>
            </a:r>
            <a:r>
              <a:rPr lang="en-US" b="1" dirty="0"/>
              <a:t>routing and navigation</a:t>
            </a:r>
            <a:r>
              <a:rPr lang="en-US" dirty="0"/>
              <a:t>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common concept in many </a:t>
            </a:r>
            <a:r>
              <a:rPr lang="en-US" b="1" dirty="0"/>
              <a:t>Web technologies and frameworks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well as some desktop and mobile app frameworks.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 interface (UI) technologies </a:t>
            </a:r>
            <a:r>
              <a:rPr lang="en-US" b="0" dirty="0"/>
              <a:t>and </a:t>
            </a:r>
            <a:r>
              <a:rPr lang="en-US" b="1" dirty="0"/>
              <a:t>front-end frameworks </a:t>
            </a:r>
            <a:r>
              <a:rPr lang="en-US" dirty="0"/>
              <a:t>are powerful tools for building </a:t>
            </a:r>
            <a:r>
              <a:rPr lang="en-US" b="1" dirty="0"/>
              <a:t>client-side apps</a:t>
            </a:r>
            <a:r>
              <a:rPr lang="en-US" dirty="0"/>
              <a:t> for Web, desktop, mobile and others environments.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These technologies change fast over the time, but </a:t>
            </a:r>
            <a:r>
              <a:rPr lang="en-US" sz="3500" b="1" dirty="0"/>
              <a:t>many concepts and patterns </a:t>
            </a:r>
            <a:r>
              <a:rPr lang="en-US" sz="3500" dirty="0"/>
              <a:t>behind them remain similar.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Such concepts include a </a:t>
            </a:r>
            <a:r>
              <a:rPr lang="en-US" sz="3500" b="1" dirty="0"/>
              <a:t>tree of components </a:t>
            </a:r>
            <a:r>
              <a:rPr lang="en-US" sz="3500" dirty="0"/>
              <a:t>(like the DOM tree), "</a:t>
            </a:r>
            <a:r>
              <a:rPr lang="en-US" sz="3500" b="1" dirty="0"/>
              <a:t>inversion of control</a:t>
            </a:r>
            <a:r>
              <a:rPr lang="en-US" sz="3500" dirty="0"/>
              <a:t>" program flow, </a:t>
            </a:r>
            <a:r>
              <a:rPr lang="en-US" sz="3500" b="1" dirty="0"/>
              <a:t>event-driven</a:t>
            </a:r>
            <a:r>
              <a:rPr lang="en-US" sz="3500" dirty="0"/>
              <a:t> approach, </a:t>
            </a:r>
            <a:r>
              <a:rPr lang="en-US" sz="3500" b="1" dirty="0"/>
              <a:t>message-driven </a:t>
            </a:r>
            <a:r>
              <a:rPr lang="en-US" sz="3500" dirty="0"/>
              <a:t>communication between components, </a:t>
            </a:r>
            <a:r>
              <a:rPr lang="en-US" sz="3500" b="1" dirty="0"/>
              <a:t>state management</a:t>
            </a:r>
            <a:r>
              <a:rPr lang="en-US" sz="3500" dirty="0"/>
              <a:t>, </a:t>
            </a:r>
            <a:r>
              <a:rPr lang="en-US" sz="3500" b="1" dirty="0"/>
              <a:t>data binding </a:t>
            </a:r>
            <a:r>
              <a:rPr lang="en-US" sz="3500" dirty="0"/>
              <a:t>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5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/>
              <a:t>Graphical User Interface (GUI) systems </a:t>
            </a:r>
            <a:r>
              <a:rPr lang="en-US" sz="3500" dirty="0"/>
              <a:t>provide forms, dialogs and many UI controls for desktop and mobile app development.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Development environments often provide </a:t>
            </a:r>
            <a:r>
              <a:rPr lang="en-US" sz="3500" b="1" dirty="0"/>
              <a:t>visual UI builders </a:t>
            </a:r>
            <a:r>
              <a:rPr lang="en-US" sz="3500" dirty="0"/>
              <a:t>to speed-up UI development for certain UI toolkit or framework.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Unlike Web technologies, </a:t>
            </a:r>
            <a:r>
              <a:rPr lang="en-US" sz="3500" b="1" dirty="0"/>
              <a:t>GUI programming </a:t>
            </a:r>
            <a:r>
              <a:rPr lang="en-US" sz="3500" dirty="0"/>
              <a:t>is usually </a:t>
            </a:r>
            <a:r>
              <a:rPr lang="en-US" sz="3500" b="1" dirty="0"/>
              <a:t>platform-specific</a:t>
            </a:r>
            <a:r>
              <a:rPr lang="en-US" sz="3500" dirty="0"/>
              <a:t>, and the skills are not directly transferrable from one platform to another, for example from Microsoft Windows to Apple iOS.</a:t>
            </a:r>
          </a:p>
          <a:p>
            <a:endParaRPr lang="en-US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GUI toolkits </a:t>
            </a:r>
            <a:r>
              <a:rPr lang="en-US" dirty="0"/>
              <a:t>are: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Forms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XAML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WPF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created by Microsoft for the MS Windows platform,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works in Linux and is also portable to other operating systems and graphical environments.</a:t>
            </a:r>
          </a:p>
          <a:p>
            <a:endParaRPr lang="en-US" dirty="0"/>
          </a:p>
          <a:p>
            <a:r>
              <a:rPr lang="en-US" sz="3500" b="1" dirty="0"/>
              <a:t>Mobile UI </a:t>
            </a:r>
            <a:r>
              <a:rPr lang="en-US" sz="3500" dirty="0"/>
              <a:t>toolkits and frameworks provide structure, programming model and UI controls for building mobile apps.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UI toolkits 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platform-specific and differ between iOS, Android and the other mobile platforms.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many concepts from these technologies are similar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once a developer learn one mobile UI technology, it is easy to learn the others.</a:t>
            </a:r>
          </a:p>
          <a:p>
            <a:endParaRPr lang="en-US" sz="3500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mobile UI toolkits</a:t>
            </a:r>
            <a:r>
              <a:rPr lang="en-US" dirty="0"/>
              <a:t>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Apple </a:t>
            </a:r>
            <a:r>
              <a:rPr lang="en-US" b="1" dirty="0" err="1"/>
              <a:t>UIKit</a:t>
            </a:r>
            <a:r>
              <a:rPr lang="en-US" dirty="0"/>
              <a:t>, which comes from Apple and is used to build iPhone and iPad apps in the Swift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 UI</a:t>
            </a:r>
            <a:r>
              <a:rPr lang="en-US" dirty="0"/>
              <a:t>, which comes from Google and is used to build native mobile apps in the Java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Flutter</a:t>
            </a:r>
            <a:r>
              <a:rPr lang="en-US" dirty="0"/>
              <a:t>, which is UI toolkit also from Google, designed to be a </a:t>
            </a:r>
            <a:r>
              <a:rPr lang="en-US" b="1" dirty="0"/>
              <a:t>multi-platform</a:t>
            </a:r>
            <a:r>
              <a:rPr lang="en-US" dirty="0"/>
              <a:t> and it supports Android, iOS, Web and desktop </a:t>
            </a:r>
            <a:r>
              <a:rPr lang="en-US" dirty="0" err="1"/>
              <a:t>appp</a:t>
            </a:r>
            <a:r>
              <a:rPr lang="en-US" dirty="0"/>
              <a:t> development with a single codebase, written in the </a:t>
            </a:r>
            <a:r>
              <a:rPr lang="en-US" b="1" dirty="0"/>
              <a:t>Dart</a:t>
            </a:r>
            <a:r>
              <a:rPr lang="en-US" dirty="0"/>
              <a:t> language.</a:t>
            </a:r>
          </a:p>
          <a:p>
            <a:endParaRPr lang="en-US" sz="3500" b="1" dirty="0"/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HTML5 UI libraries </a:t>
            </a:r>
            <a:r>
              <a:rPr lang="en-US" sz="3500" dirty="0"/>
              <a:t>provide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structure, programming model and user interface elements for building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frameworks and libraries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speed-up the development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improve the maintenance and the quality of front-end apps.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3500" b="1" dirty="0"/>
          </a:p>
          <a:p>
            <a:r>
              <a:rPr lang="en-US" dirty="0"/>
              <a:t>Examples of Web front-end </a:t>
            </a:r>
            <a:r>
              <a:rPr lang="en-US" b="1" dirty="0"/>
              <a:t>UI frameworks</a:t>
            </a:r>
            <a:r>
              <a:rPr lang="en-US" b="0" dirty="0"/>
              <a:t> are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Angular </a:t>
            </a:r>
            <a:r>
              <a:rPr lang="en-US" dirty="0"/>
              <a:t>– a popular and very powerful end-to-end Web front-end framework, maintained by Google;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a popular library for building component-based Web front-end user interfaces, developed and maintained by Facebook,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Vue.js</a:t>
            </a:r>
            <a:r>
              <a:rPr lang="en-US" dirty="0"/>
              <a:t> – a popular Web front-end framework for building single page apps,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Meteor</a:t>
            </a:r>
            <a:r>
              <a:rPr lang="en-US" dirty="0"/>
              <a:t> – a popular development platform and UI framework for Web front-end, mobile and Web apps.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Web front-end UI libraries </a:t>
            </a:r>
            <a:r>
              <a:rPr lang="en-US" b="0" dirty="0"/>
              <a:t>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Kendo UI,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Sencha Ext JS,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are libraries, holding </a:t>
            </a:r>
            <a:r>
              <a:rPr lang="en-US" b="1" dirty="0"/>
              <a:t>ready-to-use UI controls</a:t>
            </a:r>
            <a:r>
              <a:rPr lang="en-US" dirty="0"/>
              <a:t>, that simplify and speed-up front end development.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many times "</a:t>
            </a:r>
            <a:r>
              <a:rPr lang="en-US" b="1" dirty="0"/>
              <a:t>libraries</a:t>
            </a:r>
            <a:r>
              <a:rPr lang="en-US" dirty="0"/>
              <a:t>" and "</a:t>
            </a:r>
            <a:r>
              <a:rPr lang="en-US" b="1" dirty="0"/>
              <a:t>frameworks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are </a:t>
            </a:r>
            <a:r>
              <a:rPr lang="en-US" b="1" dirty="0"/>
              <a:t>tools to simplify </a:t>
            </a:r>
            <a:r>
              <a:rPr lang="en-US" dirty="0"/>
              <a:t>and speed up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both provide ready-to-use functionality and </a:t>
            </a:r>
            <a:r>
              <a:rPr lang="en-US" b="1" dirty="0"/>
              <a:t>building blocks </a:t>
            </a:r>
            <a:r>
              <a:rPr lang="en-US" dirty="0"/>
              <a:t>that developers use in their apps.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 and frameworks </a:t>
            </a:r>
            <a:r>
              <a:rPr lang="en-US" dirty="0"/>
              <a:t>are similar concepts, but there is a </a:t>
            </a:r>
            <a:r>
              <a:rPr lang="en-US" b="1" dirty="0"/>
              <a:t>conceptual difference </a:t>
            </a:r>
            <a:r>
              <a:rPr lang="en-US" dirty="0"/>
              <a:t>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now explain the difference.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, </a:t>
            </a:r>
            <a:r>
              <a:rPr lang="en-US" b="1" dirty="0"/>
              <a:t>functionality</a:t>
            </a:r>
            <a:r>
              <a:rPr lang="en-US" dirty="0"/>
              <a:t> and </a:t>
            </a:r>
            <a:r>
              <a:rPr lang="en-US" b="1" dirty="0"/>
              <a:t>UI controls </a:t>
            </a:r>
            <a:r>
              <a:rPr lang="en-US" dirty="0"/>
              <a:t>for integration into existing apps.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Libraries use the "</a:t>
            </a:r>
            <a:r>
              <a:rPr lang="en-US" b="1" i="1" dirty="0"/>
              <a:t>traditional program flow</a:t>
            </a:r>
            <a:r>
              <a:rPr lang="en-US" dirty="0"/>
              <a:t>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app controls the library components and invokes their functionalities from time to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components act as </a:t>
            </a:r>
            <a:r>
              <a:rPr lang="en-US" b="1" dirty="0"/>
              <a:t>extensions to the app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libraries </a:t>
            </a:r>
            <a:r>
              <a:rPr lang="en-US" dirty="0"/>
              <a:t>are: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UI control library</a:t>
            </a:r>
            <a:r>
              <a:rPr lang="en-US" dirty="0"/>
              <a:t>, which provides many UI controls, such as "calendar" or "image slider".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 "</a:t>
            </a:r>
            <a:r>
              <a:rPr lang="en-US" b="1" dirty="0"/>
              <a:t>Excel reader</a:t>
            </a:r>
            <a:r>
              <a:rPr lang="en-US" dirty="0"/>
              <a:t>" library, which can open and read Excel spreadsheets.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 which </a:t>
            </a:r>
            <a:r>
              <a:rPr lang="en-US" b="1" dirty="0"/>
              <a:t>developers extend to build an app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Frameworks use the </a:t>
            </a:r>
            <a:r>
              <a:rPr lang="en-US" b="1" i="1" dirty="0"/>
              <a:t>"inversion of control" program flow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takes control and invokes your code from time to time.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Your code acts as an </a:t>
            </a:r>
            <a:r>
              <a:rPr lang="en-US" b="1" dirty="0"/>
              <a:t>extension to the framework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frameworks</a:t>
            </a:r>
            <a:r>
              <a:rPr lang="en-US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Web MVC frameworks </a:t>
            </a:r>
            <a:r>
              <a:rPr lang="en-US" dirty="0"/>
              <a:t>like Spring MVC, Django and Laravel.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ORM frameworks </a:t>
            </a:r>
            <a:r>
              <a:rPr lang="en-US" dirty="0"/>
              <a:t>like Doctrine, Entity Framework and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short: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provide components, and these </a:t>
            </a:r>
            <a:r>
              <a:rPr lang="en-US" b="1" dirty="0"/>
              <a:t>components are plugged into your code </a:t>
            </a:r>
            <a:r>
              <a:rPr lang="en-US" dirty="0"/>
              <a:t>to implement certain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 are "app foundations" and </a:t>
            </a:r>
            <a:r>
              <a:rPr lang="en-US" b="1" dirty="0"/>
              <a:t>your code plugs into them </a:t>
            </a:r>
            <a:r>
              <a:rPr lang="en-US" dirty="0"/>
              <a:t>to extend their basic functionality, following their programming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how </a:t>
            </a:r>
            <a:r>
              <a:rPr lang="en-US" b="1" dirty="0"/>
              <a:t>GUI frameworks</a:t>
            </a:r>
            <a:r>
              <a:rPr lang="en-US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 Forms </a:t>
            </a:r>
            <a:r>
              <a:rPr lang="en-US" dirty="0"/>
              <a:t>is a classical </a:t>
            </a:r>
            <a:r>
              <a:rPr lang="en-US" b="1" dirty="0"/>
              <a:t>software framework</a:t>
            </a:r>
            <a:r>
              <a:rPr lang="en-US" dirty="0"/>
              <a:t> for development of </a:t>
            </a:r>
            <a:r>
              <a:rPr lang="en-US" b="1" dirty="0"/>
              <a:t>Desktop graphical user interface (GUI) apps</a:t>
            </a:r>
            <a:r>
              <a:rPr lang="en-US" dirty="0"/>
              <a:t> for Microsoft Windows.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based on the </a:t>
            </a:r>
            <a:r>
              <a:rPr lang="en-US" b="1" dirty="0"/>
              <a:t>.NET platform </a:t>
            </a:r>
            <a:r>
              <a:rPr lang="en-US" dirty="0"/>
              <a:t>and the </a:t>
            </a:r>
            <a:r>
              <a:rPr lang="en-US" b="1" dirty="0"/>
              <a:t>C#</a:t>
            </a:r>
            <a:r>
              <a:rPr lang="en-US" dirty="0"/>
              <a:t> language.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Windows Forms provides </a:t>
            </a:r>
            <a:r>
              <a:rPr lang="en-US" b="1" dirty="0"/>
              <a:t>programming model </a:t>
            </a:r>
            <a:r>
              <a:rPr lang="en-US" dirty="0"/>
              <a:t>and rich </a:t>
            </a:r>
            <a:r>
              <a:rPr lang="en-US" b="1" dirty="0"/>
              <a:t>UI control library</a:t>
            </a:r>
            <a:r>
              <a:rPr lang="en-US" b="0" dirty="0"/>
              <a:t> for building GUI apps.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Additionally, the </a:t>
            </a:r>
            <a:r>
              <a:rPr lang="en-US" b="1" dirty="0"/>
              <a:t>Visual Studio </a:t>
            </a:r>
            <a:r>
              <a:rPr lang="en-US" b="0" dirty="0"/>
              <a:t>IDE provides a powerful </a:t>
            </a:r>
            <a:r>
              <a:rPr lang="en-US" b="1" dirty="0"/>
              <a:t>visual UI builder</a:t>
            </a:r>
            <a:r>
              <a:rPr lang="en-US" b="0" dirty="0"/>
              <a:t> for Windows Forms,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where developers </a:t>
            </a:r>
            <a:r>
              <a:rPr lang="en-US" b="1" dirty="0"/>
              <a:t>design the user interface</a:t>
            </a:r>
            <a:r>
              <a:rPr lang="en-US" b="0" dirty="0"/>
              <a:t> by dragging and dropping </a:t>
            </a:r>
            <a:r>
              <a:rPr lang="en-US" b="1" dirty="0"/>
              <a:t>UI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configuring their </a:t>
            </a:r>
            <a:r>
              <a:rPr lang="en-US" b="1" dirty="0"/>
              <a:t>properties</a:t>
            </a:r>
            <a:r>
              <a:rPr lang="en-US" b="0" dirty="0"/>
              <a:t> and </a:t>
            </a:r>
            <a:r>
              <a:rPr lang="en-US" b="1" dirty="0"/>
              <a:t>events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Forms is an </a:t>
            </a:r>
            <a:r>
              <a:rPr lang="en-US" b="1" dirty="0"/>
              <a:t>object-oriented framework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Your app is a "form"</a:t>
            </a:r>
            <a:r>
              <a:rPr lang="en-US" b="0" dirty="0"/>
              <a:t>, which is an object-oriented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class </a:t>
            </a:r>
            <a:r>
              <a:rPr lang="en-US" b="1" dirty="0"/>
              <a:t>inherits its functionality </a:t>
            </a:r>
            <a:r>
              <a:rPr lang="en-US" dirty="0"/>
              <a:t>and behavior from a </a:t>
            </a:r>
            <a:r>
              <a:rPr lang="en-US" b="1" dirty="0"/>
              <a:t>base class </a:t>
            </a:r>
            <a:r>
              <a:rPr lang="en-US" dirty="0"/>
              <a:t>from the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Additional </a:t>
            </a:r>
            <a:r>
              <a:rPr lang="en-US" b="1" dirty="0"/>
              <a:t>UI controls </a:t>
            </a:r>
            <a:r>
              <a:rPr lang="en-US" dirty="0"/>
              <a:t>(such as labels, text boxes and buttons) are added as data fields in the app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UI controls </a:t>
            </a:r>
            <a:r>
              <a:rPr lang="en-US" dirty="0"/>
              <a:t>are inserted into the </a:t>
            </a:r>
            <a:r>
              <a:rPr lang="en-US" b="1" dirty="0"/>
              <a:t>tree of components</a:t>
            </a:r>
            <a:r>
              <a:rPr lang="en-US" dirty="0"/>
              <a:t>, in the </a:t>
            </a:r>
            <a:r>
              <a:rPr lang="en-US" b="1" dirty="0"/>
              <a:t>parent container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event handler </a:t>
            </a:r>
            <a:r>
              <a:rPr lang="en-US" dirty="0"/>
              <a:t>for the "</a:t>
            </a:r>
            <a:r>
              <a:rPr lang="en-US" b="1" i="1" dirty="0"/>
              <a:t>button click</a:t>
            </a:r>
            <a:r>
              <a:rPr lang="en-US" dirty="0"/>
              <a:t>" event for the [Calculate Sum] button in the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C# code</a:t>
            </a:r>
            <a:r>
              <a:rPr lang="en-US" dirty="0"/>
              <a:t>, which follows the Windows Forms programming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logic here does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b="1" dirty="0"/>
              <a:t>texts from the first two boxes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it to </a:t>
            </a:r>
            <a:r>
              <a:rPr lang="en-US" b="1" dirty="0"/>
              <a:t>numbers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</a:t>
            </a:r>
            <a:r>
              <a:rPr lang="en-US" b="1" dirty="0"/>
              <a:t>sum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displays the sum in the third text box.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The </a:t>
            </a:r>
            <a:r>
              <a:rPr lang="en-US" b="1" dirty="0"/>
              <a:t>technical implementation </a:t>
            </a:r>
            <a:r>
              <a:rPr lang="en-US" b="0" dirty="0"/>
              <a:t>is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You can focus on the idea </a:t>
            </a:r>
            <a:r>
              <a:rPr lang="en-US" b="1" dirty="0"/>
              <a:t>how GUI apps work</a:t>
            </a:r>
            <a:r>
              <a:rPr lang="en-US" b="0" dirty="0"/>
              <a:t>, not on this particular example and its C# code.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important concept</a:t>
            </a:r>
            <a:r>
              <a:rPr lang="en-US" b="0" dirty="0"/>
              <a:t> here is how the app is built, by </a:t>
            </a:r>
            <a:r>
              <a:rPr lang="en-US" b="1" dirty="0"/>
              <a:t>extending a class from the UI framework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the app is built from </a:t>
            </a:r>
            <a:r>
              <a:rPr lang="en-US" b="1" dirty="0"/>
              <a:t>composition of components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how </a:t>
            </a:r>
            <a:r>
              <a:rPr lang="en-US" b="1" dirty="0"/>
              <a:t>event handlers </a:t>
            </a:r>
            <a:r>
              <a:rPr lang="en-US" b="0" dirty="0"/>
              <a:t>are called by the framework to add functionality to the components in the app.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Front-end development concepts </a:t>
            </a:r>
            <a:r>
              <a:rPr lang="en-US" sz="3600" dirty="0"/>
              <a:t>and technologies, including the following: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Web front-end</a:t>
            </a:r>
            <a:r>
              <a:rPr lang="en-US" sz="3600" dirty="0"/>
              <a:t>, the DOM tree in the Web browser, DOM manipulation and Web front-end frameworks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AJAX</a:t>
            </a:r>
            <a:r>
              <a:rPr lang="en-US" sz="3600" dirty="0"/>
              <a:t> (asynchronous HTTP requests), Web services, </a:t>
            </a:r>
            <a:r>
              <a:rPr lang="en-US" sz="3600" b="1" dirty="0"/>
              <a:t>RESTful APIs </a:t>
            </a:r>
            <a:r>
              <a:rPr lang="en-US" sz="3600" dirty="0"/>
              <a:t>and programming interfaces for the Web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Templating engines </a:t>
            </a:r>
            <a:r>
              <a:rPr lang="en-US" sz="3600" dirty="0"/>
              <a:t>for generating dynamic content and user interfaces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Routing</a:t>
            </a:r>
            <a:r>
              <a:rPr lang="en-US" sz="3600" dirty="0"/>
              <a:t> and routing libraries in the Web development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Libraries versus frameworks</a:t>
            </a:r>
            <a:r>
              <a:rPr lang="en-US" sz="3600" dirty="0"/>
              <a:t>: what is the difference and the concept of "inversion of control"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UI frameworks </a:t>
            </a:r>
            <a:r>
              <a:rPr lang="en-US" sz="3600" dirty="0"/>
              <a:t>and their role in building the user interface in software systems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Mobile app development </a:t>
            </a:r>
            <a:r>
              <a:rPr lang="en-US" sz="3600" dirty="0"/>
              <a:t>technologies: native mobile apps, hybrid mobile apps and browser-based mobile apps</a:t>
            </a:r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</a:t>
            </a:r>
            <a:r>
              <a:rPr lang="en-US" b="1" dirty="0"/>
              <a:t>see the previous example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Visual Studio project</a:t>
            </a:r>
            <a:r>
              <a:rPr lang="en-US" dirty="0"/>
              <a:t>, holding the </a:t>
            </a:r>
            <a:r>
              <a:rPr lang="en-US" b="1" dirty="0"/>
              <a:t>Windows Forms app</a:t>
            </a:r>
            <a:r>
              <a:rPr lang="en-US" dirty="0"/>
              <a:t> from the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form designer </a:t>
            </a:r>
            <a:r>
              <a:rPr lang="en-US" dirty="0"/>
              <a:t>in Visual Studio for Windows Forms GUI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we see the "</a:t>
            </a:r>
            <a:r>
              <a:rPr lang="en-US" b="1" dirty="0"/>
              <a:t>Toolbox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a list of </a:t>
            </a:r>
            <a:r>
              <a:rPr lang="en-US" b="1" dirty="0"/>
              <a:t>UI controls</a:t>
            </a:r>
            <a:r>
              <a:rPr lang="en-US" dirty="0"/>
              <a:t>, available from the UI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center we see </a:t>
            </a:r>
            <a:r>
              <a:rPr lang="en-US" b="1" dirty="0"/>
              <a:t>the main app</a:t>
            </a:r>
            <a:r>
              <a:rPr lang="en-US" dirty="0"/>
              <a:t> form with the UI controls, inserted in 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see the C# code, generated by the UI designer tool, by clicking [F7].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have 2 files behind the form: </a:t>
            </a:r>
            <a:r>
              <a:rPr lang="en-US" b="1" noProof="1"/>
              <a:t>FormSummator.cs</a:t>
            </a:r>
            <a:r>
              <a:rPr lang="en-US" b="0" dirty="0"/>
              <a:t> and </a:t>
            </a:r>
            <a:r>
              <a:rPr lang="en-US" b="1" noProof="1"/>
              <a:t>FormSummator.Designer.cs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see the </a:t>
            </a:r>
            <a:r>
              <a:rPr lang="en-US" b="0" dirty="0"/>
              <a:t>app files</a:t>
            </a:r>
            <a:r>
              <a:rPr lang="en-US" dirty="0"/>
              <a:t> (</a:t>
            </a:r>
            <a:r>
              <a:rPr lang="en-US" b="1" dirty="0"/>
              <a:t>Solution Explorer</a:t>
            </a:r>
            <a:r>
              <a:rPr lang="en-US" dirty="0"/>
              <a:t>) and the "</a:t>
            </a:r>
            <a:r>
              <a:rPr lang="en-US" b="1" dirty="0"/>
              <a:t>Properties</a:t>
            </a:r>
            <a:r>
              <a:rPr lang="en-US" dirty="0"/>
              <a:t>"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select certain UI control in the form designer </a:t>
            </a:r>
            <a:r>
              <a:rPr lang="en-US" dirty="0"/>
              <a:t>(like this textbox), we see on the right its </a:t>
            </a:r>
            <a:r>
              <a:rPr lang="en-US" b="1" dirty="0"/>
              <a:t>properties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name, location, size, font, text content and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When we </a:t>
            </a:r>
            <a:r>
              <a:rPr lang="en-US" b="1" dirty="0"/>
              <a:t>double click </a:t>
            </a:r>
            <a:r>
              <a:rPr lang="en-US" b="0" dirty="0"/>
              <a:t>on certain UI control, we can </a:t>
            </a:r>
            <a:r>
              <a:rPr lang="en-US" b="1" dirty="0"/>
              <a:t>edit the C# code </a:t>
            </a:r>
            <a:r>
              <a:rPr lang="en-US" b="0" dirty="0"/>
              <a:t>for its default </a:t>
            </a:r>
            <a:r>
              <a:rPr lang="en-US" b="1" dirty="0"/>
              <a:t>event handler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double click the [Calculate Sum] button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see the </a:t>
            </a:r>
            <a:r>
              <a:rPr lang="en-US" b="1" dirty="0"/>
              <a:t>C# code</a:t>
            </a:r>
            <a:r>
              <a:rPr lang="en-US" b="0" dirty="0"/>
              <a:t>, which will be executed, </a:t>
            </a:r>
            <a:r>
              <a:rPr lang="en-US" b="1" dirty="0"/>
              <a:t>when the button is clicked </a:t>
            </a:r>
            <a:r>
              <a:rPr lang="en-US" b="0" dirty="0"/>
              <a:t>by the app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the code we already discussed: it takes the values from the first two text boxes,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sum and displays it in the third text box.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run the app </a:t>
            </a:r>
            <a:r>
              <a:rPr lang="en-US" b="0" dirty="0"/>
              <a:t>by clicking the </a:t>
            </a:r>
            <a:r>
              <a:rPr lang="en-US" b="1" dirty="0"/>
              <a:t>[Start] button </a:t>
            </a:r>
            <a:r>
              <a:rPr lang="en-US" b="0" dirty="0"/>
              <a:t>in Visual Studio.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takes some time to </a:t>
            </a:r>
            <a:r>
              <a:rPr lang="en-US" b="1" dirty="0"/>
              <a:t>compile</a:t>
            </a:r>
            <a:r>
              <a:rPr lang="en-US" b="0" dirty="0"/>
              <a:t> and </a:t>
            </a:r>
            <a:r>
              <a:rPr lang="en-US" b="1" dirty="0"/>
              <a:t>build</a:t>
            </a:r>
            <a:r>
              <a:rPr lang="en-US" b="0" dirty="0"/>
              <a:t>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this is our app: </a:t>
            </a:r>
            <a:r>
              <a:rPr lang="en-US" b="1" dirty="0"/>
              <a:t>live and running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</a:t>
            </a:r>
            <a:r>
              <a:rPr lang="en-US" b="1" dirty="0"/>
              <a:t>3</a:t>
            </a:r>
            <a:r>
              <a:rPr lang="en-US" b="0" dirty="0"/>
              <a:t>" and "</a:t>
            </a:r>
            <a:r>
              <a:rPr lang="en-US" b="1" dirty="0"/>
              <a:t>5</a:t>
            </a:r>
            <a:r>
              <a:rPr lang="en-US" b="0" dirty="0"/>
              <a:t>" and we calculate their sum "</a:t>
            </a:r>
            <a:r>
              <a:rPr lang="en-US" b="1" dirty="0"/>
              <a:t>8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code here is not important</a:t>
            </a:r>
            <a:r>
              <a:rPr lang="en-US" b="0" dirty="0"/>
              <a:t>.</a:t>
            </a:r>
            <a:endParaRPr lang="bg-BG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it completely!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just want to show you what a </a:t>
            </a:r>
            <a:r>
              <a:rPr lang="en-US" b="1" dirty="0"/>
              <a:t>GUI framework</a:t>
            </a:r>
            <a:r>
              <a:rPr lang="en-US" b="0" dirty="0"/>
              <a:t> 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how a </a:t>
            </a:r>
            <a:r>
              <a:rPr lang="en-US" b="1" dirty="0"/>
              <a:t>UI designer tool </a:t>
            </a:r>
            <a:r>
              <a:rPr lang="en-US" b="0" dirty="0"/>
              <a:t>can simplify GUI app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all of this </a:t>
            </a:r>
            <a:r>
              <a:rPr lang="en-US" b="1" dirty="0"/>
              <a:t>as a concept</a:t>
            </a:r>
            <a:r>
              <a:rPr lang="en-US" b="0" dirty="0"/>
              <a:t>, not specifically the Windows Forms technology.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</a:t>
            </a:r>
            <a:r>
              <a:rPr lang="en-US" b="1" dirty="0"/>
              <a:t>user interface and front-end frameworks</a:t>
            </a:r>
            <a:r>
              <a:rPr lang="en-US" dirty="0"/>
              <a:t>, it is worth mentioning 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</a:t>
            </a:r>
            <a:r>
              <a:rPr lang="en-US" b="1" dirty="0"/>
              <a:t>building Web user interfaces</a:t>
            </a:r>
            <a:r>
              <a:rPr lang="en-US" dirty="0"/>
              <a:t> using HTML, CSS and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</a:t>
            </a:r>
            <a:r>
              <a:rPr lang="en-US" b="1" dirty="0"/>
              <a:t>HTML</a:t>
            </a:r>
            <a:r>
              <a:rPr lang="en-US" dirty="0"/>
              <a:t> + </a:t>
            </a:r>
            <a:r>
              <a:rPr lang="en-US" b="1" dirty="0"/>
              <a:t>JavaScript</a:t>
            </a:r>
            <a:r>
              <a:rPr lang="en-US" dirty="0"/>
              <a:t> using a built-in </a:t>
            </a:r>
            <a:r>
              <a:rPr lang="en-US" b="1" dirty="0"/>
              <a:t>templating engine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React is</a:t>
            </a:r>
            <a:r>
              <a:rPr lang="bg-BG" b="0" dirty="0"/>
              <a:t> а</a:t>
            </a:r>
            <a:r>
              <a:rPr lang="en-US" b="0" dirty="0"/>
              <a:t> </a:t>
            </a:r>
            <a:r>
              <a:rPr lang="en-US" b="1" dirty="0"/>
              <a:t>component-based</a:t>
            </a:r>
            <a:r>
              <a:rPr lang="en-US" b="0" dirty="0"/>
              <a:t> UI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With React, developers create </a:t>
            </a:r>
            <a:r>
              <a:rPr lang="en-US" b="1" dirty="0"/>
              <a:t>reusable UI components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which have own </a:t>
            </a:r>
            <a:r>
              <a:rPr lang="en-US" b="1" dirty="0"/>
              <a:t>lifecycle</a:t>
            </a:r>
            <a:r>
              <a:rPr lang="en-US" b="0" dirty="0"/>
              <a:t>, internal </a:t>
            </a:r>
            <a:r>
              <a:rPr lang="en-US" b="1" dirty="0"/>
              <a:t>state</a:t>
            </a:r>
            <a:r>
              <a:rPr lang="en-US" b="0" dirty="0"/>
              <a:t> and </a:t>
            </a:r>
            <a:r>
              <a:rPr lang="en-US" b="1" dirty="0"/>
              <a:t>behavior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is </a:t>
            </a:r>
            <a:r>
              <a:rPr lang="en-US" b="1" dirty="0"/>
              <a:t>discussable whether React is a library or a framework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is maybe somewhere between.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By adding some </a:t>
            </a:r>
            <a:r>
              <a:rPr lang="en-US" b="1" dirty="0"/>
              <a:t>additional components </a:t>
            </a:r>
            <a:r>
              <a:rPr lang="en-US" b="0" dirty="0"/>
              <a:t>like React Router, </a:t>
            </a:r>
            <a:r>
              <a:rPr lang="en-US" b="0" dirty="0" err="1"/>
              <a:t>MobX</a:t>
            </a:r>
            <a:r>
              <a:rPr lang="en-US" b="0" dirty="0"/>
              <a:t>, Redux, Flux, React Toolbox, and some others,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turn React into a fully-functional </a:t>
            </a:r>
            <a:r>
              <a:rPr lang="en-US" b="1" dirty="0"/>
              <a:t>Web front-end framework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Let's look at this simple </a:t>
            </a:r>
            <a:r>
              <a:rPr lang="en-US" b="1" dirty="0"/>
              <a:t>example of React component</a:t>
            </a:r>
            <a:r>
              <a:rPr lang="en-US" b="0" dirty="0"/>
              <a:t> (a </a:t>
            </a:r>
            <a:r>
              <a:rPr lang="en-US" b="1" dirty="0"/>
              <a:t>JSX component</a:t>
            </a:r>
            <a:r>
              <a:rPr lang="en-US" b="0" dirty="0"/>
              <a:t>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 </a:t>
            </a:r>
            <a:r>
              <a:rPr lang="en-US" b="1" dirty="0"/>
              <a:t>JavaScript class</a:t>
            </a:r>
            <a:r>
              <a:rPr lang="en-US" b="0" dirty="0"/>
              <a:t>, which defines a UI component called "</a:t>
            </a:r>
            <a:r>
              <a:rPr lang="en-US" b="1" i="1" noProof="1"/>
              <a:t>HelloMessage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takes a parameter called "</a:t>
            </a:r>
            <a:r>
              <a:rPr lang="en-US" b="1" i="1" dirty="0"/>
              <a:t>name</a:t>
            </a:r>
            <a:r>
              <a:rPr lang="en-US" b="0" dirty="0"/>
              <a:t>" and </a:t>
            </a:r>
            <a:r>
              <a:rPr lang="en-US" b="1" dirty="0"/>
              <a:t>renders "Hello"</a:t>
            </a:r>
            <a:r>
              <a:rPr lang="en-US" b="0" dirty="0"/>
              <a:t> + the </a:t>
            </a:r>
            <a:r>
              <a:rPr lang="en-US" b="1" i="1" dirty="0"/>
              <a:t>name</a:t>
            </a:r>
            <a:r>
              <a:rPr lang="en-US" b="0" dirty="0"/>
              <a:t> in a </a:t>
            </a:r>
            <a:r>
              <a:rPr lang="en-US" b="1" dirty="0"/>
              <a:t>&lt;div&gt;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After that, this new component </a:t>
            </a:r>
            <a:r>
              <a:rPr lang="en-US" b="1" i="1" dirty="0"/>
              <a:t>&lt;</a:t>
            </a:r>
            <a:r>
              <a:rPr lang="en-US" b="1" i="1" noProof="1"/>
              <a:t>HelloMessage</a:t>
            </a:r>
            <a:r>
              <a:rPr lang="en-US" b="1" i="1" dirty="0"/>
              <a:t>&gt;</a:t>
            </a:r>
            <a:r>
              <a:rPr lang="en-US" b="0" dirty="0"/>
              <a:t> with </a:t>
            </a:r>
            <a:r>
              <a:rPr lang="en-US" b="0" i="0" dirty="0"/>
              <a:t>argument </a:t>
            </a:r>
            <a:r>
              <a:rPr lang="en-US" b="1" i="1" dirty="0"/>
              <a:t>name="SoftUni"</a:t>
            </a:r>
            <a:r>
              <a:rPr lang="en-US" b="0" dirty="0"/>
              <a:t> is rendered in the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HTML result page </a:t>
            </a:r>
            <a:r>
              <a:rPr lang="en-US" b="0" dirty="0"/>
              <a:t>is shown in the image on the right.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Pretty simple.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As usually, I don't want to put your focus on the code and the technology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more important </a:t>
            </a:r>
            <a:r>
              <a:rPr lang="en-US" b="1" dirty="0"/>
              <a:t>to understand the concepts </a:t>
            </a:r>
            <a:r>
              <a:rPr lang="en-US" b="0" dirty="0"/>
              <a:t>behind this approach to building user interfaces,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which is based on creating </a:t>
            </a:r>
            <a:r>
              <a:rPr lang="en-US" b="1" dirty="0"/>
              <a:t>reusable self-contained UI components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see another, more complex </a:t>
            </a:r>
            <a:r>
              <a:rPr lang="en-US" b="1" dirty="0"/>
              <a:t>example of React project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</a:t>
            </a:r>
            <a:r>
              <a:rPr lang="en-US" b="1" dirty="0"/>
              <a:t>live code example in repl.it</a:t>
            </a:r>
            <a:r>
              <a:rPr lang="en-US" dirty="0"/>
              <a:t>, which implements a </a:t>
            </a:r>
            <a:r>
              <a:rPr lang="en-US" b="1" dirty="0"/>
              <a:t>summator app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takes two numbers and calculates their sum.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to load</a:t>
            </a:r>
            <a:r>
              <a:rPr lang="en-US" dirty="0"/>
              <a:t>, more than usually, because the React environment needs a lot of packages to be loaded and configured.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project loads, we can see its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index.js</a:t>
            </a:r>
            <a:r>
              <a:rPr lang="en-US" dirty="0"/>
              <a:t> – it holds the app entry point and </a:t>
            </a:r>
            <a:r>
              <a:rPr lang="en-US" b="1" dirty="0"/>
              <a:t>renders the "Summator" component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Summator.css </a:t>
            </a:r>
            <a:r>
              <a:rPr lang="en-US" dirty="0"/>
              <a:t>– holds the </a:t>
            </a:r>
            <a:r>
              <a:rPr lang="en-US" b="1" dirty="0"/>
              <a:t>CSS styles </a:t>
            </a:r>
            <a:r>
              <a:rPr lang="en-US" dirty="0"/>
              <a:t>for the "Summator"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Summator.jsx</a:t>
            </a:r>
            <a:r>
              <a:rPr lang="en-US" noProof="1"/>
              <a:t> </a:t>
            </a:r>
            <a:r>
              <a:rPr lang="bg-BG" dirty="0"/>
              <a:t>– </a:t>
            </a:r>
            <a:r>
              <a:rPr lang="en-US" dirty="0"/>
              <a:t>holds the </a:t>
            </a:r>
            <a:r>
              <a:rPr lang="en-US" b="1" dirty="0"/>
              <a:t>main JSX component</a:t>
            </a:r>
            <a:r>
              <a:rPr lang="en-US" dirty="0"/>
              <a:t> "Summator".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defines </a:t>
            </a:r>
            <a:r>
              <a:rPr lang="en-US" b="1" dirty="0"/>
              <a:t>3 input fields </a:t>
            </a:r>
            <a:r>
              <a:rPr lang="en-US" dirty="0"/>
              <a:t>and a </a:t>
            </a:r>
            <a:r>
              <a:rPr lang="en-US" b="1" dirty="0"/>
              <a:t>button</a:t>
            </a:r>
            <a:r>
              <a:rPr lang="en-US" dirty="0"/>
              <a:t> + an </a:t>
            </a:r>
            <a:r>
              <a:rPr lang="en-US" b="1" dirty="0"/>
              <a:t>event handler </a:t>
            </a:r>
            <a:r>
              <a:rPr lang="en-US" dirty="0"/>
              <a:t>for the button.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the button is clicked</a:t>
            </a:r>
            <a:r>
              <a:rPr lang="bg-BG" dirty="0"/>
              <a:t>, </a:t>
            </a:r>
            <a:r>
              <a:rPr lang="en-US" dirty="0"/>
              <a:t>its event handler </a:t>
            </a:r>
            <a:r>
              <a:rPr lang="en-US" b="1" dirty="0"/>
              <a:t>sums the first two fields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and saves the result into a </a:t>
            </a:r>
            <a:r>
              <a:rPr lang="en-US" b="1" dirty="0"/>
              <a:t>state variable</a:t>
            </a:r>
            <a:r>
              <a:rPr lang="en-US" dirty="0"/>
              <a:t>, which is bound to the last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Please don't try to understand all the technical details and how the code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just an example</a:t>
            </a:r>
            <a:r>
              <a:rPr lang="en-US" dirty="0"/>
              <a:t>, which demonstrates certain UI technology.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focus here is </a:t>
            </a:r>
            <a:r>
              <a:rPr lang="en-US" b="1" dirty="0"/>
              <a:t>the concept of creating reusable UI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"</a:t>
            </a:r>
            <a:r>
              <a:rPr lang="en-US" b="1" dirty="0"/>
              <a:t>data binding</a:t>
            </a:r>
            <a:r>
              <a:rPr lang="en-US" b="0" dirty="0"/>
              <a:t>" between a state variable and a text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we can </a:t>
            </a:r>
            <a:r>
              <a:rPr lang="en-US" b="1" dirty="0"/>
              <a:t>run the example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"4" and "3" and click [Calc Sum] and the calculated result is "7".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works as expected.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Mobile apps </a:t>
            </a:r>
            <a:r>
              <a:rPr lang="en-US" dirty="0"/>
              <a:t>are important branch of </a:t>
            </a:r>
            <a:r>
              <a:rPr lang="en-US" b="1" dirty="0"/>
              <a:t>front-end</a:t>
            </a:r>
            <a:r>
              <a:rPr lang="en-US" dirty="0"/>
              <a:t> and </a:t>
            </a:r>
            <a:r>
              <a:rPr lang="en-US" b="1" dirty="0"/>
              <a:t>client-side</a:t>
            </a:r>
            <a:r>
              <a:rPr lang="en-US" dirty="0"/>
              <a:t> app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Building mobile apps </a:t>
            </a:r>
            <a:r>
              <a:rPr lang="en-US" dirty="0"/>
              <a:t>combines mobile development principles, concepts, platforms, technologies, frameworks, libraries and tools.</a:t>
            </a:r>
          </a:p>
          <a:p>
            <a:r>
              <a:rPr lang="en-US" dirty="0"/>
              <a:t>Two major mobile app platforms dominate the smartphone and mobile device markets: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  <a:r>
              <a:rPr lang="en-US" b="0" dirty="0"/>
              <a:t>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is more popular.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less expensive (compared to iOS devices).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have more freedom and options.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Most apps are free or follow a freemium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is slightly less popular, but still very big.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more expensive,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 market is more profitable, because most apps follow a paid model.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Mobile app </a:t>
            </a:r>
            <a:r>
              <a:rPr lang="en-US" dirty="0"/>
              <a:t>development technologies are divided into several categories: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native mobile apps.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Native </a:t>
            </a:r>
            <a:r>
              <a:rPr lang="en-US" b="1" dirty="0"/>
              <a:t>Android apps </a:t>
            </a:r>
            <a:r>
              <a:rPr lang="en-US" b="0" dirty="0"/>
              <a:t>are created specifically </a:t>
            </a:r>
            <a:r>
              <a:rPr lang="en-US" b="1" dirty="0"/>
              <a:t>for the Android platform</a:t>
            </a:r>
            <a:r>
              <a:rPr lang="en-US" b="0" dirty="0"/>
              <a:t> (which is maintained by Google).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They are based on</a:t>
            </a:r>
            <a:r>
              <a:rPr lang="en-US" dirty="0"/>
              <a:t> </a:t>
            </a:r>
            <a:r>
              <a:rPr lang="en-US" b="1" dirty="0"/>
              <a:t>Java</a:t>
            </a:r>
            <a:r>
              <a:rPr lang="en-US" dirty="0"/>
              <a:t> or </a:t>
            </a:r>
            <a:r>
              <a:rPr lang="en-US" b="1" dirty="0"/>
              <a:t>Kotlin</a:t>
            </a:r>
            <a:r>
              <a:rPr lang="en-US" dirty="0"/>
              <a:t> (as programming languages) + </a:t>
            </a:r>
            <a:r>
              <a:rPr lang="en-US" b="1" dirty="0"/>
              <a:t>Android SDK</a:t>
            </a:r>
            <a:r>
              <a:rPr lang="en-US" dirty="0"/>
              <a:t> (as development toolset) + </a:t>
            </a:r>
            <a:r>
              <a:rPr lang="en-US" b="1" dirty="0"/>
              <a:t>Android Studio </a:t>
            </a:r>
            <a:r>
              <a:rPr lang="en-US" dirty="0"/>
              <a:t>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Android emulators, simulators,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Android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Android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Android platform and you cannot adapt the native Android app for iOS.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native mobile apps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Native </a:t>
            </a:r>
            <a:r>
              <a:rPr lang="en-US" b="1" dirty="0"/>
              <a:t>iOS apps </a:t>
            </a:r>
            <a:r>
              <a:rPr lang="en-US" b="0" dirty="0"/>
              <a:t>are created specifically </a:t>
            </a:r>
            <a:r>
              <a:rPr lang="en-US" b="1" dirty="0"/>
              <a:t>for the Apple iOS platform</a:t>
            </a:r>
            <a:r>
              <a:rPr lang="en-US" b="0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They are based on </a:t>
            </a:r>
            <a:r>
              <a:rPr lang="en-US" b="1" dirty="0"/>
              <a:t>Swift</a:t>
            </a:r>
            <a:r>
              <a:rPr lang="en-US" dirty="0"/>
              <a:t> (or the older </a:t>
            </a:r>
            <a:r>
              <a:rPr lang="en-US" b="1" dirty="0"/>
              <a:t>Objective-C</a:t>
            </a:r>
            <a:r>
              <a:rPr lang="en-US" dirty="0"/>
              <a:t>) as programming languages + </a:t>
            </a:r>
            <a:r>
              <a:rPr lang="en-US" b="1" dirty="0"/>
              <a:t>iOS SDK </a:t>
            </a:r>
            <a:r>
              <a:rPr lang="en-US" dirty="0"/>
              <a:t>(as development toolset) + </a:t>
            </a:r>
            <a:r>
              <a:rPr lang="en-US" b="1" noProof="1"/>
              <a:t>Xcode</a:t>
            </a:r>
            <a:r>
              <a:rPr lang="en-US" dirty="0"/>
              <a:t> 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device emulators,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a rule, to develop iOS apps, you need a </a:t>
            </a:r>
            <a:r>
              <a:rPr lang="en-US" b="1" dirty="0"/>
              <a:t>Mac machine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cannot develop iOS apps from Windows or Linux (at least officially).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iOS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iOS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iOS platform, you need to have a Mac computer and you cannot adapt the native iOS app for Android.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</a:t>
            </a:r>
            <a:r>
              <a:rPr lang="en-US" dirty="0"/>
              <a:t> are based on the </a:t>
            </a:r>
            <a:r>
              <a:rPr lang="en-US" b="1" dirty="0"/>
              <a:t>modern Web technologies</a:t>
            </a:r>
            <a:r>
              <a:rPr lang="en-US" dirty="0"/>
              <a:t>, running in the mobile device's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are based on </a:t>
            </a:r>
            <a:r>
              <a:rPr lang="en-US" b="1" dirty="0"/>
              <a:t>JavaScript</a:t>
            </a:r>
            <a:r>
              <a:rPr lang="en-US" dirty="0"/>
              <a:t> and the </a:t>
            </a:r>
            <a:r>
              <a:rPr lang="en-US" b="1" dirty="0"/>
              <a:t>HTML5 </a:t>
            </a:r>
            <a:r>
              <a:rPr lang="en-US" dirty="0"/>
              <a:t>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use </a:t>
            </a:r>
            <a:r>
              <a:rPr lang="bg-BG" dirty="0"/>
              <a:t>а</a:t>
            </a:r>
            <a:r>
              <a:rPr lang="en-US" dirty="0"/>
              <a:t> </a:t>
            </a:r>
            <a:r>
              <a:rPr lang="en-US" b="1" dirty="0"/>
              <a:t>WebView </a:t>
            </a:r>
            <a:r>
              <a:rPr lang="en-US" dirty="0"/>
              <a:t>container (which is an embedded Web browser) through the Apache </a:t>
            </a:r>
            <a:r>
              <a:rPr lang="en-US" b="1" dirty="0"/>
              <a:t>Cordova</a:t>
            </a:r>
            <a:r>
              <a:rPr lang="en-US" dirty="0"/>
              <a:t> or similar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codebase is written in </a:t>
            </a:r>
            <a:r>
              <a:rPr lang="en-US" b="1" dirty="0"/>
              <a:t>JavaScript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UI </a:t>
            </a:r>
            <a:r>
              <a:rPr lang="en-US" dirty="0"/>
              <a:t>is based on combination of </a:t>
            </a:r>
            <a:r>
              <a:rPr lang="en-US" b="1" dirty="0"/>
              <a:t>HTML + CSS </a:t>
            </a:r>
            <a:r>
              <a:rPr lang="en-US" dirty="0"/>
              <a:t>and some adaptations of the native Android and iOS UI controls.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can access the mobile device hardware through specific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hybrid mobile development approach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en-US" b="0" dirty="0"/>
              <a:t> for all platforms. The same code runs (with small adaptations) on both iOS and Android.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Existing </a:t>
            </a:r>
            <a:r>
              <a:rPr lang="en-US" b="1" dirty="0"/>
              <a:t>Web front-end development skills </a:t>
            </a:r>
            <a:r>
              <a:rPr lang="en-US" b="0" dirty="0"/>
              <a:t>are reused.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hybrid apps </a:t>
            </a:r>
            <a:r>
              <a:rPr lang="en-US" b="1" dirty="0"/>
              <a:t>behave less natively</a:t>
            </a:r>
            <a:r>
              <a:rPr lang="en-US" b="0" dirty="0"/>
              <a:t> from the user experience perspective and are </a:t>
            </a:r>
            <a:r>
              <a:rPr lang="en-US" b="1" dirty="0"/>
              <a:t>slower than native apps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Native JS mobile apps</a:t>
            </a:r>
            <a:r>
              <a:rPr lang="en-US" dirty="0"/>
              <a:t> use JavaScript as programming language (instead of Java or Swift),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user interface is bound to </a:t>
            </a:r>
            <a:r>
              <a:rPr lang="en-US" b="1" dirty="0"/>
              <a:t>the native UI toolkit</a:t>
            </a:r>
            <a:r>
              <a:rPr lang="en-US" dirty="0"/>
              <a:t> for the target mobile 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Examples of native JS mobile app platforms are: </a:t>
            </a:r>
            <a:r>
              <a:rPr lang="en-US" b="1" dirty="0"/>
              <a:t>React Native</a:t>
            </a:r>
            <a:r>
              <a:rPr lang="en-US" dirty="0"/>
              <a:t> and </a:t>
            </a:r>
            <a:r>
              <a:rPr lang="en-US" b="1" noProof="1"/>
              <a:t>NativeScript</a:t>
            </a:r>
            <a:r>
              <a:rPr lang="en-US" b="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native JS mobile platforms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bg-BG" b="0" dirty="0"/>
              <a:t>: </a:t>
            </a:r>
            <a:r>
              <a:rPr lang="en-US" b="0" dirty="0"/>
              <a:t>most of the code is shared between the iOS and Android app, except some specific UI-related code.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apps behave natively</a:t>
            </a:r>
            <a:r>
              <a:rPr lang="en-US" b="0" dirty="0"/>
              <a:t>, just as native Android or iOS app.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existing HTML5 and Web front-end development skills cannot be used directly.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Other platforms</a:t>
            </a:r>
            <a:r>
              <a:rPr lang="en-US" b="0" dirty="0"/>
              <a:t> try to combine the best from the native and hybrid mobile apps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Xamarin </a:t>
            </a:r>
            <a:r>
              <a:rPr lang="en-US" dirty="0"/>
              <a:t>is a </a:t>
            </a:r>
            <a:r>
              <a:rPr lang="en-US" b="1" dirty="0"/>
              <a:t>C#-based mobile development platform</a:t>
            </a:r>
            <a:r>
              <a:rPr lang="en-US" b="0" dirty="0"/>
              <a:t>, which targets Android and iOS, but have similar disadvantages like hybrid mobile apps: bad performance and non-native user experience.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Flutter </a:t>
            </a:r>
            <a:r>
              <a:rPr lang="en-US" b="0" dirty="0"/>
              <a:t>is trying to offer a universal development platform for iOS + Android + Web + Desktop, based on the </a:t>
            </a:r>
            <a:r>
              <a:rPr lang="en-US" dirty="0"/>
              <a:t>Dart programming language, which is fast, natively compiled, and uses a shared codebase for all platforms.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illustration of the mobile development platforms and concepts,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small live code example</a:t>
            </a:r>
            <a:r>
              <a:rPr lang="en-US" dirty="0"/>
              <a:t> of </a:t>
            </a:r>
            <a:r>
              <a:rPr lang="en-US" b="1" dirty="0"/>
              <a:t>React Native mobile app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</a:t>
            </a:r>
            <a:r>
              <a:rPr lang="en-US" b="1" dirty="0"/>
              <a:t>look at the example </a:t>
            </a:r>
            <a:r>
              <a:rPr lang="en-US" dirty="0"/>
              <a:t>from the link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save time, I have </a:t>
            </a:r>
            <a:r>
              <a:rPr lang="en-US" b="1" dirty="0"/>
              <a:t>pre-loaded the sample project</a:t>
            </a:r>
            <a:r>
              <a:rPr lang="en-US" dirty="0"/>
              <a:t> at the online development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 have created, is a </a:t>
            </a:r>
            <a:r>
              <a:rPr lang="en-US" b="1" dirty="0"/>
              <a:t>simple summator</a:t>
            </a:r>
            <a:r>
              <a:rPr lang="en-US" b="0" dirty="0"/>
              <a:t> of numbers.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</a:t>
            </a:r>
            <a:r>
              <a:rPr lang="en-US" dirty="0"/>
              <a:t> sums the values from two text fields into a third field, when you click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you can see from the code at the screen, </a:t>
            </a:r>
            <a:r>
              <a:rPr lang="en-US" b="1" dirty="0"/>
              <a:t>React Native apps </a:t>
            </a:r>
            <a:r>
              <a:rPr lang="en-US" dirty="0"/>
              <a:t>are written in </a:t>
            </a:r>
            <a:r>
              <a:rPr lang="en-US" b="1" dirty="0"/>
              <a:t>JavaScript</a:t>
            </a:r>
            <a:r>
              <a:rPr lang="en-US" dirty="0"/>
              <a:t>, following the React programming model, with </a:t>
            </a:r>
            <a:r>
              <a:rPr lang="en-US" b="1" dirty="0"/>
              <a:t>JSX</a:t>
            </a:r>
            <a:r>
              <a:rPr lang="en-US" dirty="0"/>
              <a:t> components, but using universal cross-platform UI controls, which are bound to the native iOS and Android UI toolkits for better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app </a:t>
            </a:r>
            <a:r>
              <a:rPr lang="en-US" dirty="0"/>
              <a:t>in the iOS emulator at the right side of the development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"3" and "6" and the result is calculated as "9".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skip explaining the code. It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important concept here is that </a:t>
            </a:r>
            <a:r>
              <a:rPr lang="en-US" b="1" dirty="0"/>
              <a:t>developers can build mobile apps in JavaScript</a:t>
            </a:r>
            <a:r>
              <a:rPr lang="en-US" dirty="0"/>
              <a:t> using their React skills with some adaptation for the mobile platforms.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they learn front-end development concepts and technologies like Angular and React, they can use these skills for </a:t>
            </a:r>
            <a:r>
              <a:rPr lang="en-US" b="1" dirty="0"/>
              <a:t>different platforms</a:t>
            </a:r>
            <a:r>
              <a:rPr lang="en-US" dirty="0"/>
              <a:t>: Web, desktop and mobile.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Back-end </a:t>
            </a:r>
            <a:r>
              <a:rPr lang="en-US" b="0" dirty="0"/>
              <a:t>is the part of the software systems, which users don't see on their screens.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bg-BG" b="1" dirty="0"/>
              <a:t> </a:t>
            </a:r>
            <a:r>
              <a:rPr lang="en-US" dirty="0"/>
              <a:t>provide concepts, frameworks, libraries and tools to build </a:t>
            </a:r>
            <a:r>
              <a:rPr lang="en-US" b="1" dirty="0"/>
              <a:t>business logic</a:t>
            </a:r>
            <a:r>
              <a:rPr lang="en-US" dirty="0"/>
              <a:t>, implement </a:t>
            </a:r>
            <a:r>
              <a:rPr lang="en-US" b="1" dirty="0"/>
              <a:t>data processing </a:t>
            </a:r>
            <a:r>
              <a:rPr lang="en-US" dirty="0"/>
              <a:t>and </a:t>
            </a:r>
            <a:r>
              <a:rPr lang="en-US" b="1" dirty="0"/>
              <a:t>data storage </a:t>
            </a:r>
            <a:r>
              <a:rPr lang="en-US" dirty="0"/>
              <a:t>and expos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en-US" b="1" dirty="0"/>
              <a:t>programming interfaces </a:t>
            </a:r>
            <a:r>
              <a:rPr lang="en-US" dirty="0"/>
              <a:t>(APIs) for the front-end.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en-US" dirty="0"/>
              <a:t> is </a:t>
            </a:r>
            <a:r>
              <a:rPr lang="en-US" b="1" dirty="0"/>
              <a:t>the server-side </a:t>
            </a:r>
            <a:r>
              <a:rPr lang="en-US" dirty="0"/>
              <a:t>part of the applications, where users and their data are stored and processed.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most important </a:t>
            </a:r>
            <a:r>
              <a:rPr lang="en-US" b="1" dirty="0"/>
              <a:t>principles and concepts from back-end </a:t>
            </a:r>
            <a:r>
              <a:rPr lang="en-US" b="1" dirty="0" err="1"/>
              <a:t>devlopment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Back-end technologies </a:t>
            </a:r>
            <a:r>
              <a:rPr lang="en-US" dirty="0"/>
              <a:t>are the technologies, platforms and frameworks, which run at </a:t>
            </a:r>
            <a:r>
              <a:rPr lang="en-US" b="1" dirty="0"/>
              <a:t>server-side</a:t>
            </a:r>
            <a:r>
              <a:rPr lang="en-US" dirty="0"/>
              <a:t> part of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</a:t>
            </a:r>
            <a:r>
              <a:rPr lang="en-US" b="1" dirty="0"/>
              <a:t>server-side </a:t>
            </a:r>
            <a:r>
              <a:rPr lang="en-US" b="0" dirty="0"/>
              <a:t>software components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 logic and processing</a:t>
            </a:r>
            <a:r>
              <a:rPr lang="en-US" sz="12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which are not related to the user interface.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bg-BG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 concepts, frameworks, libraries and tools to build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business logic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implement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processing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storage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expos</a:t>
            </a:r>
            <a:r>
              <a:rPr lang="bg-BG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е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programming interfaces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APIs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for the front-end.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Let's look at some of these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Data management </a:t>
            </a:r>
            <a:r>
              <a:rPr lang="en-US" dirty="0"/>
              <a:t>technologies, </a:t>
            </a:r>
            <a:r>
              <a:rPr lang="en-US" b="1" dirty="0"/>
              <a:t>databases</a:t>
            </a:r>
            <a:r>
              <a:rPr lang="en-US" dirty="0"/>
              <a:t> and </a:t>
            </a:r>
            <a:r>
              <a:rPr lang="en-US" b="1" dirty="0"/>
              <a:t>ORM frameworks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MySQL, PostgreSQL, Entity Framework and Hibernate.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Spring MVC, Django and ASP.NET MVC.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and other services and APIs,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as ASP.NET Web API, Flask-RESTful and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RxJava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Docker images in Azure and Amazon AWS.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these </a:t>
            </a:r>
            <a:r>
              <a:rPr lang="en-US" b="1" dirty="0"/>
              <a:t>back-end technologies </a:t>
            </a:r>
            <a:r>
              <a:rPr lang="en-US" b="0" dirty="0"/>
              <a:t>are available with: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different </a:t>
            </a:r>
            <a:r>
              <a:rPr lang="en-US" b="1" dirty="0"/>
              <a:t>programming languages </a:t>
            </a:r>
            <a:r>
              <a:rPr lang="en-US" b="0" dirty="0"/>
              <a:t>(such as C#, Java, JavaScript, Python, PHP, C++, Go, Swift and others)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development platforms </a:t>
            </a:r>
            <a:r>
              <a:rPr lang="en-US" b="0" dirty="0"/>
              <a:t>(such as .NET Core, Java EE, Node.js and others).</a:t>
            </a:r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play an important role in software development.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They work on the </a:t>
            </a:r>
            <a:r>
              <a:rPr lang="en-US" b="1" dirty="0"/>
              <a:t>server-side</a:t>
            </a:r>
            <a:r>
              <a:rPr lang="en-US" dirty="0"/>
              <a:t> of software systems.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popular profession </a:t>
            </a:r>
            <a:r>
              <a:rPr lang="en-US" dirty="0"/>
              <a:t>in the software industry.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Back-end developers deal with the </a:t>
            </a:r>
            <a:r>
              <a:rPr lang="en-US" b="1" dirty="0"/>
              <a:t>business logic</a:t>
            </a:r>
            <a:r>
              <a:rPr lang="en-US" dirty="0"/>
              <a:t>, </a:t>
            </a:r>
            <a:r>
              <a:rPr lang="en-US" b="1" dirty="0"/>
              <a:t>data processing</a:t>
            </a:r>
            <a:r>
              <a:rPr lang="en-US" dirty="0"/>
              <a:t>, </a:t>
            </a:r>
            <a:r>
              <a:rPr lang="en-US" b="1" dirty="0"/>
              <a:t>data storage</a:t>
            </a:r>
            <a:r>
              <a:rPr lang="en-US" dirty="0"/>
              <a:t> and service </a:t>
            </a:r>
            <a:r>
              <a:rPr lang="en-US" b="1" dirty="0"/>
              <a:t>APIs</a:t>
            </a:r>
            <a:r>
              <a:rPr lang="en-US" b="0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They use </a:t>
            </a:r>
            <a:r>
              <a:rPr lang="en-US" b="1" dirty="0"/>
              <a:t>database</a:t>
            </a:r>
            <a:r>
              <a:rPr lang="en-US" b="0" dirty="0"/>
              <a:t> servers, backend </a:t>
            </a:r>
            <a:r>
              <a:rPr lang="en-US" b="1" dirty="0"/>
              <a:t>platforms</a:t>
            </a:r>
            <a:r>
              <a:rPr lang="en-US" b="0" dirty="0"/>
              <a:t>, </a:t>
            </a:r>
            <a:r>
              <a:rPr lang="en-US" b="1" dirty="0"/>
              <a:t>application servers</a:t>
            </a:r>
            <a:r>
              <a:rPr lang="en-US" b="0" dirty="0"/>
              <a:t>, </a:t>
            </a:r>
            <a:r>
              <a:rPr lang="en-US" b="1" dirty="0"/>
              <a:t>containers</a:t>
            </a:r>
            <a:r>
              <a:rPr lang="en-US" b="0" dirty="0"/>
              <a:t>, </a:t>
            </a:r>
            <a:r>
              <a:rPr lang="en-US" b="1" dirty="0"/>
              <a:t>cloud </a:t>
            </a:r>
            <a:r>
              <a:rPr lang="en-US" b="0" dirty="0"/>
              <a:t>environments and many other back-end technologies and tools.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back-end components </a:t>
            </a:r>
            <a:r>
              <a:rPr lang="en-US" dirty="0"/>
              <a:t>are often deployed as </a:t>
            </a:r>
            <a:r>
              <a:rPr lang="en-US" b="1" dirty="0"/>
              <a:t>containers </a:t>
            </a:r>
            <a:r>
              <a:rPr lang="en-US" dirty="0"/>
              <a:t>in a </a:t>
            </a:r>
            <a:r>
              <a:rPr lang="en-US" b="1" dirty="0"/>
              <a:t>cloud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or are built specifically for certain </a:t>
            </a:r>
            <a:r>
              <a:rPr lang="en-US" b="1" dirty="0"/>
              <a:t>cloud platform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back-end developers often deal with </a:t>
            </a:r>
            <a:r>
              <a:rPr lang="en-US" b="1" dirty="0"/>
              <a:t>cloud</a:t>
            </a:r>
            <a:r>
              <a:rPr lang="en-US" dirty="0"/>
              <a:t> and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let's look at details about </a:t>
            </a:r>
            <a:r>
              <a:rPr lang="en-US" b="1" dirty="0"/>
              <a:t>databases</a:t>
            </a:r>
            <a:r>
              <a:rPr lang="en-US" dirty="0"/>
              <a:t>, </a:t>
            </a:r>
            <a:r>
              <a:rPr lang="en-US" b="1" dirty="0"/>
              <a:t>ORM systems</a:t>
            </a:r>
            <a:r>
              <a:rPr lang="en-US" dirty="0"/>
              <a:t>, </a:t>
            </a:r>
            <a:r>
              <a:rPr lang="en-US" b="1" dirty="0"/>
              <a:t>MVC frameworks</a:t>
            </a:r>
            <a:r>
              <a:rPr lang="en-US" dirty="0"/>
              <a:t>, </a:t>
            </a:r>
            <a:r>
              <a:rPr lang="en-US" b="1" dirty="0"/>
              <a:t>containers</a:t>
            </a:r>
            <a:r>
              <a:rPr lang="en-US" dirty="0"/>
              <a:t>, and </a:t>
            </a:r>
            <a:r>
              <a:rPr lang="en-US" b="1" dirty="0"/>
              <a:t>operating systems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all software systems use a </a:t>
            </a:r>
            <a:r>
              <a:rPr lang="en-US" b="1" dirty="0"/>
              <a:t>database</a:t>
            </a:r>
            <a:r>
              <a:rPr lang="en-US" dirty="0"/>
              <a:t> in some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data </a:t>
            </a:r>
            <a:r>
              <a:rPr lang="en-US" dirty="0"/>
              <a:t>in database systems is organized in </a:t>
            </a:r>
            <a:r>
              <a:rPr lang="en-US" b="1" dirty="0"/>
              <a:t>tables</a:t>
            </a:r>
            <a:r>
              <a:rPr lang="en-US" dirty="0"/>
              <a:t> (holding rows), </a:t>
            </a:r>
            <a:r>
              <a:rPr lang="en-US" b="1" dirty="0"/>
              <a:t>collections</a:t>
            </a:r>
            <a:r>
              <a:rPr lang="en-US" dirty="0"/>
              <a:t> (holding objects), </a:t>
            </a:r>
            <a:r>
              <a:rPr lang="en-US" b="1" dirty="0"/>
              <a:t>key-value pairs </a:t>
            </a:r>
            <a:r>
              <a:rPr lang="en-US" dirty="0"/>
              <a:t>or other structures.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software, which manages, retrieves and manipulates data in a database, is called </a:t>
            </a:r>
            <a:r>
              <a:rPr lang="en-US" b="1" dirty="0"/>
              <a:t>DBMS</a:t>
            </a:r>
            <a:r>
              <a:rPr lang="en-US" dirty="0"/>
              <a:t> (</a:t>
            </a:r>
            <a:r>
              <a:rPr lang="en-US" b="1" dirty="0"/>
              <a:t>database management system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Examples of </a:t>
            </a:r>
            <a:r>
              <a:rPr lang="en-US" b="1" dirty="0"/>
              <a:t>DBMS systems </a:t>
            </a:r>
            <a:r>
              <a:rPr lang="en-US" dirty="0"/>
              <a:t>are MySQL, MongoDB, Redis, Azure Cosmos DB,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PostgreSQL, MS SQL Server, SQLite, Elasticsearch and thousands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DBMS systems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are responsible for: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definition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creating and deleting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databases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creating and modifying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collections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tables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or other sets of data records or documents and defining their structure, fields and data format;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retrieval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retrieving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querying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data, searching data, filtering data, extracting data, combining data, aggregating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manipulation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inserting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new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modifying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deleting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administration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users, roles and access control, concurrency control, monitoring, replication, backup and recovery and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Modern software systems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use a DBMS system to manage data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instead of implementing the data management internally.</a:t>
            </a:r>
          </a:p>
          <a:p>
            <a:endParaRPr lang="en-US" b="1" dirty="0"/>
          </a:p>
          <a:p>
            <a:r>
              <a:rPr lang="en-US" b="1" dirty="0"/>
              <a:t>Relational databases</a:t>
            </a:r>
            <a:r>
              <a:rPr lang="en-US" dirty="0"/>
              <a:t> organize data in </a:t>
            </a:r>
            <a:r>
              <a:rPr lang="en-US" b="1" dirty="0"/>
              <a:t>tables and 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an e-commerce software could have a </a:t>
            </a:r>
            <a:r>
              <a:rPr lang="en-US" b="1" dirty="0"/>
              <a:t>table </a:t>
            </a:r>
            <a:r>
              <a:rPr lang="en-US" b="0" dirty="0"/>
              <a:t>holding the </a:t>
            </a:r>
            <a:r>
              <a:rPr lang="en-US" b="1" dirty="0"/>
              <a:t>products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1" dirty="0"/>
              <a:t>table row</a:t>
            </a:r>
            <a:r>
              <a:rPr lang="en-US" b="0" dirty="0"/>
              <a:t> could hold product id, product name, description, vendor, and price.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Some tables in the RDBMS system maintain </a:t>
            </a:r>
            <a:r>
              <a:rPr lang="en-US" b="1" dirty="0"/>
              <a:t>relationships </a:t>
            </a:r>
            <a:r>
              <a:rPr lang="en-US" b="0" dirty="0"/>
              <a:t>between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</a:t>
            </a:r>
            <a:r>
              <a:rPr lang="en-US" b="1" dirty="0"/>
              <a:t>one </a:t>
            </a:r>
            <a:r>
              <a:rPr lang="en-US" b="1" i="1" dirty="0"/>
              <a:t>vendor </a:t>
            </a:r>
            <a:r>
              <a:rPr lang="en-US" b="1" dirty="0"/>
              <a:t>has many related </a:t>
            </a:r>
            <a:r>
              <a:rPr lang="en-US" b="1" i="1" dirty="0"/>
              <a:t>products</a:t>
            </a:r>
            <a:r>
              <a:rPr lang="en-US" b="0" dirty="0"/>
              <a:t> and each </a:t>
            </a:r>
            <a:r>
              <a:rPr lang="en-US" b="1" i="1" dirty="0"/>
              <a:t>product </a:t>
            </a:r>
            <a:r>
              <a:rPr lang="en-US" b="1" dirty="0"/>
              <a:t>has a </a:t>
            </a:r>
            <a:r>
              <a:rPr lang="en-US" b="1" i="1" dirty="0"/>
              <a:t>vendor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called "</a:t>
            </a:r>
            <a:r>
              <a:rPr lang="en-US" b="1" i="1" dirty="0"/>
              <a:t>one-to-many relationship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relational database the </a:t>
            </a:r>
            <a:r>
              <a:rPr lang="en-US" b="1" i="1" dirty="0"/>
              <a:t>SQL </a:t>
            </a:r>
            <a:r>
              <a:rPr lang="en-US" b="1" dirty="0"/>
              <a:t>language </a:t>
            </a:r>
            <a:r>
              <a:rPr lang="en-US" b="0" dirty="0"/>
              <a:t>is used to</a:t>
            </a:r>
            <a:r>
              <a:rPr lang="en-US" dirty="0"/>
              <a:t> query and modify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SQL </a:t>
            </a:r>
            <a:r>
              <a:rPr lang="en-US" dirty="0"/>
              <a:t>(structured query language) is standard database query and manipulation language.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support simple and more complex </a:t>
            </a:r>
            <a:r>
              <a:rPr lang="en-US" b="1" dirty="0"/>
              <a:t>commands</a:t>
            </a:r>
            <a:r>
              <a:rPr lang="en-US" dirty="0"/>
              <a:t>, such as "</a:t>
            </a:r>
            <a:r>
              <a:rPr lang="en-US" b="1" dirty="0"/>
              <a:t>SELECT name, price FROM products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software packages, which manage relational databases, are called "RDBMS – relational database management systems".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RDBMS system are </a:t>
            </a:r>
            <a:r>
              <a:rPr lang="en-US" b="1" dirty="0"/>
              <a:t>MySQL</a:t>
            </a:r>
            <a:r>
              <a:rPr lang="en-US" dirty="0"/>
              <a:t>, </a:t>
            </a:r>
            <a:r>
              <a:rPr lang="en-US" b="1" dirty="0"/>
              <a:t>PostgreSQL</a:t>
            </a:r>
            <a:r>
              <a:rPr lang="en-US" dirty="0"/>
              <a:t>, </a:t>
            </a:r>
            <a:r>
              <a:rPr lang="en-US" b="1" dirty="0"/>
              <a:t>MS SQL Server</a:t>
            </a:r>
            <a:r>
              <a:rPr lang="en-US" dirty="0"/>
              <a:t>, </a:t>
            </a:r>
            <a:r>
              <a:rPr lang="en-US" b="1" dirty="0"/>
              <a:t>Oracle Database </a:t>
            </a:r>
            <a:r>
              <a:rPr lang="en-US" dirty="0"/>
              <a:t>and </a:t>
            </a:r>
            <a:r>
              <a:rPr lang="en-US" b="1" dirty="0"/>
              <a:t>Web SQL </a:t>
            </a:r>
            <a:r>
              <a:rPr lang="en-US" b="0" dirty="0"/>
              <a:t>(in the HTML5 platform).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and SQL </a:t>
            </a:r>
            <a:r>
              <a:rPr lang="en-US" dirty="0"/>
              <a:t>in the database modules and courses in the end-to-end software engineering training program </a:t>
            </a:r>
            <a:r>
              <a:rPr lang="en-US" b="1" dirty="0"/>
              <a:t>at SoftUni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NoSQL databases </a:t>
            </a:r>
            <a:r>
              <a:rPr lang="en-US" dirty="0"/>
              <a:t>hold </a:t>
            </a:r>
            <a:r>
              <a:rPr lang="en-US" b="1" dirty="0"/>
              <a:t>collections of documents</a:t>
            </a:r>
            <a:r>
              <a:rPr lang="en-US" dirty="0"/>
              <a:t> or </a:t>
            </a:r>
            <a:r>
              <a:rPr lang="en-US" b="1" dirty="0"/>
              <a:t>key-value pairs</a:t>
            </a:r>
            <a:r>
              <a:rPr lang="bg-BG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(like MongoDB) manage collections of documents (</a:t>
            </a:r>
            <a:r>
              <a:rPr lang="en-US" b="0" i="0" dirty="0"/>
              <a:t>such as </a:t>
            </a:r>
            <a:r>
              <a:rPr lang="en-US" b="1" i="1" dirty="0"/>
              <a:t>products</a:t>
            </a:r>
            <a:r>
              <a:rPr lang="en-US" b="0" dirty="0"/>
              <a:t> or </a:t>
            </a:r>
            <a:r>
              <a:rPr lang="en-US" b="1" i="1" dirty="0"/>
              <a:t>vendors</a:t>
            </a:r>
            <a:r>
              <a:rPr lang="en-US" b="0" dirty="0"/>
              <a:t>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where each document has a set of </a:t>
            </a:r>
            <a:r>
              <a:rPr lang="en-US" b="1" dirty="0"/>
              <a:t>properties</a:t>
            </a:r>
            <a:r>
              <a:rPr lang="en-US" b="0" dirty="0"/>
              <a:t> (like name, price and description</a:t>
            </a:r>
            <a:r>
              <a:rPr lang="bg-BG" b="0" dirty="0"/>
              <a:t>)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retrieving </a:t>
            </a:r>
            <a:r>
              <a:rPr lang="en-US" b="0" dirty="0"/>
              <a:t>and </a:t>
            </a:r>
            <a:r>
              <a:rPr lang="en-US" b="1" dirty="0"/>
              <a:t>querying</a:t>
            </a:r>
            <a:r>
              <a:rPr lang="en-US" b="0" dirty="0"/>
              <a:t> document collections,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creating</a:t>
            </a:r>
            <a:r>
              <a:rPr lang="en-US" b="0" dirty="0"/>
              <a:t>, </a:t>
            </a:r>
            <a:r>
              <a:rPr lang="en-US" b="1" dirty="0"/>
              <a:t>modifying</a:t>
            </a:r>
            <a:r>
              <a:rPr lang="en-US" b="0" dirty="0"/>
              <a:t> and </a:t>
            </a:r>
            <a:r>
              <a:rPr lang="en-US" b="1" dirty="0"/>
              <a:t>deleting</a:t>
            </a:r>
            <a:r>
              <a:rPr lang="en-US" b="0" dirty="0"/>
              <a:t> documents.</a:t>
            </a:r>
            <a:endParaRPr lang="bg-BG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</a:t>
            </a:r>
            <a:r>
              <a:rPr lang="en-US" b="1" dirty="0"/>
              <a:t>document-based NoSQL databases</a:t>
            </a:r>
            <a:r>
              <a:rPr lang="en-US" b="0" dirty="0"/>
              <a:t> are</a:t>
            </a:r>
            <a:r>
              <a:rPr lang="en-US" dirty="0"/>
              <a:t> </a:t>
            </a:r>
            <a:r>
              <a:rPr lang="en-US" b="1" dirty="0"/>
              <a:t>MongoDB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b="1" noProof="1"/>
              <a:t>IndexedDB</a:t>
            </a:r>
            <a:r>
              <a:rPr lang="en-US" noProof="1"/>
              <a:t> </a:t>
            </a:r>
            <a:r>
              <a:rPr lang="en-US" dirty="0"/>
              <a:t>in the HTML5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Key-value pair databases</a:t>
            </a:r>
            <a:r>
              <a:rPr lang="en-US" dirty="0"/>
              <a:t>, such as </a:t>
            </a:r>
            <a:r>
              <a:rPr lang="en-US" b="1" dirty="0"/>
              <a:t>Redis</a:t>
            </a:r>
            <a:r>
              <a:rPr lang="en-US" dirty="0"/>
              <a:t>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Amazon DynamoDB</a:t>
            </a:r>
            <a:r>
              <a:rPr lang="en-US" b="0" i="0" dirty="0">
                <a:effectLst/>
                <a:latin typeface="arial" panose="020B0604020202020204" pitchFamily="34" charset="0"/>
              </a:rPr>
              <a:t>, store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keys mapped to values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pair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also known as 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1" i="1" dirty="0">
                <a:effectLst/>
                <a:latin typeface="arial" panose="020B0604020202020204" pitchFamily="34" charset="0"/>
              </a:rPr>
              <a:t>dictionaries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support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fast "search by key</a:t>
            </a:r>
            <a:r>
              <a:rPr lang="en-US" b="0" i="0" dirty="0">
                <a:effectLst/>
                <a:latin typeface="arial" panose="020B0604020202020204" pitchFamily="34" charset="0"/>
              </a:rPr>
              <a:t>" operation,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but storing collections of data is less flexible.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Key-value data storage </a:t>
            </a:r>
            <a:r>
              <a:rPr lang="en-US" b="0" i="0" dirty="0">
                <a:effectLst/>
                <a:latin typeface="arial" panose="020B0604020202020204" pitchFamily="34" charset="0"/>
              </a:rPr>
              <a:t>systems are good for organizing simple data</a:t>
            </a:r>
            <a:r>
              <a:rPr lang="bg-BG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example, a </a:t>
            </a:r>
            <a:r>
              <a:rPr lang="en-US" b="1" i="1" dirty="0">
                <a:effectLst/>
                <a:latin typeface="arial" panose="020B0604020202020204" pitchFamily="34" charset="0"/>
              </a:rPr>
              <a:t>phonebook </a:t>
            </a:r>
            <a:r>
              <a:rPr lang="en-US" b="0" i="0" dirty="0">
                <a:effectLst/>
                <a:latin typeface="arial" panose="020B0604020202020204" pitchFamily="34" charset="0"/>
              </a:rPr>
              <a:t>can be stored in a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store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Database systems </a:t>
            </a:r>
            <a:r>
              <a:rPr lang="en-US" dirty="0">
                <a:effectLst/>
              </a:rPr>
              <a:t>are an important component of most modern software systems,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and therefore software engineers must have at least </a:t>
            </a:r>
            <a:r>
              <a:rPr lang="en-US" b="1" dirty="0">
                <a:effectLst/>
              </a:rPr>
              <a:t>basic database skills</a:t>
            </a:r>
            <a:r>
              <a:rPr lang="en-US" dirty="0">
                <a:effectLst/>
              </a:rPr>
              <a:t>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concept of </a:t>
            </a:r>
            <a:r>
              <a:rPr lang="en-US" b="1" dirty="0"/>
              <a:t>database systems</a:t>
            </a:r>
            <a:r>
              <a:rPr lang="en-US" dirty="0"/>
              <a:t>, we shall take an </a:t>
            </a:r>
            <a:r>
              <a:rPr lang="en-US" b="1" dirty="0"/>
              <a:t>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a relational database system (</a:t>
            </a:r>
            <a:r>
              <a:rPr lang="en-US" b="1" dirty="0"/>
              <a:t>RDBMS</a:t>
            </a:r>
            <a:r>
              <a:rPr lang="en-US" dirty="0"/>
              <a:t>), embedded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part of the </a:t>
            </a:r>
            <a:r>
              <a:rPr lang="en-US" b="1" dirty="0"/>
              <a:t>HTML5 platform</a:t>
            </a:r>
            <a:r>
              <a:rPr lang="bg-BG" dirty="0"/>
              <a:t>, </a:t>
            </a:r>
            <a:r>
              <a:rPr lang="en-US" dirty="0"/>
              <a:t>which is used to build front-end apps using HTML + CSS + JavaScript.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which runs at the </a:t>
            </a:r>
            <a:r>
              <a:rPr lang="en-US" b="1" dirty="0"/>
              <a:t>client-side</a:t>
            </a:r>
            <a:r>
              <a:rPr lang="en-US" b="0" dirty="0"/>
              <a:t> (in the Web browsers of Internet users).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Web front-end developers can use </a:t>
            </a:r>
            <a:r>
              <a:rPr lang="en-US" b="1" dirty="0"/>
              <a:t>Web SQL</a:t>
            </a:r>
            <a:r>
              <a:rPr lang="en-US" b="0" dirty="0"/>
              <a:t> to store local data in a structured format (as </a:t>
            </a:r>
            <a:r>
              <a:rPr lang="en-US" b="1" dirty="0"/>
              <a:t>database tables with relationships</a:t>
            </a:r>
            <a:r>
              <a:rPr lang="en-US" b="0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database is </a:t>
            </a:r>
            <a:r>
              <a:rPr lang="en-US" b="1" dirty="0"/>
              <a:t>stored in the Web browser</a:t>
            </a:r>
            <a:r>
              <a:rPr lang="en-US" b="0" dirty="0"/>
              <a:t>, just like </a:t>
            </a:r>
            <a:r>
              <a:rPr lang="en-US" b="1" dirty="0"/>
              <a:t>cookies</a:t>
            </a:r>
            <a:r>
              <a:rPr lang="en-US" b="0" dirty="0"/>
              <a:t> and </a:t>
            </a:r>
            <a:r>
              <a:rPr lang="en-US" b="1" dirty="0"/>
              <a:t>cached images</a:t>
            </a:r>
            <a:r>
              <a:rPr lang="en-US" b="0" dirty="0"/>
              <a:t> are stored in the laptops and smartphones of Internet users.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Each Web app could create and manipulate a </a:t>
            </a:r>
            <a:r>
              <a:rPr lang="en-US" b="1" dirty="0"/>
              <a:t>local Web SQL database</a:t>
            </a:r>
            <a:r>
              <a:rPr lang="en-US" b="0" dirty="0"/>
              <a:t>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this </a:t>
            </a:r>
            <a:r>
              <a:rPr lang="en-US" b="1" dirty="0"/>
              <a:t>live example of Web 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open the live demo link</a:t>
            </a:r>
            <a:r>
              <a:rPr lang="en-US" b="0" dirty="0"/>
              <a:t>: </a:t>
            </a:r>
            <a:r>
              <a:rPr lang="en-US" b="0" dirty="0">
                <a:hlinkClick r:id="rId3"/>
              </a:rPr>
              <a:t>https://w3schools.com/sql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b="1" dirty="0"/>
              <a:t>free tutorial for SQL and databases</a:t>
            </a:r>
            <a:r>
              <a:rPr lang="en-US" b="0" dirty="0"/>
              <a:t>, available in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the </a:t>
            </a:r>
            <a:r>
              <a:rPr lang="en-US" b="1" dirty="0"/>
              <a:t>[Try it Yourself]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opens a </a:t>
            </a:r>
            <a:r>
              <a:rPr lang="en-US" b="1" dirty="0"/>
              <a:t>command window</a:t>
            </a:r>
            <a:r>
              <a:rPr lang="en-US" dirty="0"/>
              <a:t>, where we can type </a:t>
            </a:r>
            <a:r>
              <a:rPr lang="en-US" b="1" dirty="0"/>
              <a:t>SQL commands </a:t>
            </a:r>
            <a:r>
              <a:rPr lang="en-US" dirty="0"/>
              <a:t>and execute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default SQL command is "</a:t>
            </a:r>
            <a:r>
              <a:rPr lang="en-US" b="1" dirty="0"/>
              <a:t>SELECT * FROM Customers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execute is. We press the </a:t>
            </a:r>
            <a:r>
              <a:rPr lang="en-US" b="1" dirty="0"/>
              <a:t>[Run SQL]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table</a:t>
            </a:r>
            <a:r>
              <a:rPr lang="en-US" b="0" dirty="0"/>
              <a:t>, holding </a:t>
            </a:r>
            <a:r>
              <a:rPr lang="en-US" b="1" dirty="0"/>
              <a:t>records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modify the SQL query like this: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Country, City FROM Customers</a:t>
            </a:r>
            <a:r>
              <a:rPr lang="en-US" dirty="0"/>
              <a:t>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</a:t>
            </a:r>
            <a:r>
              <a:rPr lang="en-US" b="1" dirty="0"/>
              <a:t>run it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result consists of the columns "</a:t>
            </a:r>
            <a:r>
              <a:rPr lang="en-US" b="1" dirty="0"/>
              <a:t>Country</a:t>
            </a:r>
            <a:r>
              <a:rPr lang="en-US" dirty="0"/>
              <a:t>" and "</a:t>
            </a:r>
            <a:r>
              <a:rPr lang="en-US" b="1" dirty="0"/>
              <a:t>City</a:t>
            </a:r>
            <a:r>
              <a:rPr lang="en-US" dirty="0"/>
              <a:t>" from the table "</a:t>
            </a:r>
            <a:r>
              <a:rPr lang="en-US" b="1" dirty="0"/>
              <a:t>Customers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also display the Products table by a similar SQL query: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* FROM Products</a:t>
            </a:r>
            <a:r>
              <a:rPr lang="en-US" dirty="0"/>
              <a:t>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Recall that in relational databases, </a:t>
            </a:r>
            <a:r>
              <a:rPr lang="en-US" b="1" dirty="0"/>
              <a:t>data is structured as tables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Let's see the tables </a:t>
            </a:r>
            <a:r>
              <a:rPr lang="en-US" dirty="0"/>
              <a:t>in our local Web SQL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press </a:t>
            </a:r>
            <a:r>
              <a:rPr lang="en-US" b="1" dirty="0"/>
              <a:t>[F12]</a:t>
            </a:r>
            <a:r>
              <a:rPr lang="en-US" dirty="0"/>
              <a:t> to open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go to the </a:t>
            </a:r>
            <a:r>
              <a:rPr lang="en-US" b="1" dirty="0"/>
              <a:t>[Application] </a:t>
            </a:r>
            <a:r>
              <a:rPr lang="en-US" dirty="0"/>
              <a:t>tab and choose </a:t>
            </a:r>
            <a:r>
              <a:rPr lang="en-US" b="1" dirty="0"/>
              <a:t>[Web SQL</a:t>
            </a:r>
            <a:r>
              <a:rPr lang="en-US" b="0" dirty="0"/>
              <a:t>] and open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browse the </a:t>
            </a:r>
            <a:r>
              <a:rPr lang="en-US" b="1" dirty="0"/>
              <a:t>tables and their data rows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an example of </a:t>
            </a:r>
            <a:r>
              <a:rPr lang="en-US" b="1" dirty="0"/>
              <a:t>relational database</a:t>
            </a:r>
            <a:r>
              <a:rPr lang="en-US" b="0" dirty="0"/>
              <a:t>: tables and relationships between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on the </a:t>
            </a:r>
            <a:r>
              <a:rPr lang="en-US" b="1" dirty="0"/>
              <a:t>[Products] tables</a:t>
            </a:r>
            <a:r>
              <a:rPr lang="en-US" b="0" dirty="0"/>
              <a:t>. It holds product names, prices and other data about the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interesting point here is the </a:t>
            </a:r>
            <a:r>
              <a:rPr lang="en-US" b="1" noProof="1"/>
              <a:t>SupplierID</a:t>
            </a:r>
            <a:r>
              <a:rPr lang="en-US" b="1" dirty="0"/>
              <a:t> column</a:t>
            </a:r>
            <a:r>
              <a:rPr lang="en-US" b="0" dirty="0"/>
              <a:t>. It holds a </a:t>
            </a:r>
            <a:r>
              <a:rPr lang="en-US" b="1" dirty="0"/>
              <a:t>relationship</a:t>
            </a:r>
            <a:r>
              <a:rPr lang="en-US" b="0" dirty="0"/>
              <a:t> to the </a:t>
            </a:r>
            <a:r>
              <a:rPr lang="en-US" b="1" dirty="0"/>
              <a:t>[Supplier]</a:t>
            </a:r>
            <a:r>
              <a:rPr lang="en-US" b="0" dirty="0"/>
              <a:t>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take </a:t>
            </a:r>
            <a:r>
              <a:rPr lang="en-US" b="1" dirty="0"/>
              <a:t>the product "Tofu"</a:t>
            </a:r>
            <a:r>
              <a:rPr lang="en-US" dirty="0"/>
              <a:t> (line 14).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noProof="1"/>
              <a:t>SupplierID = 6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this supplier?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check in the </a:t>
            </a:r>
            <a:r>
              <a:rPr lang="en-US" b="1" dirty="0"/>
              <a:t>table [Suppliers]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"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Mayumi's</a:t>
            </a:r>
            <a:r>
              <a:rPr lang="en-US" dirty="0"/>
              <a:t>" from Osaka, Japan.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hope you now have an idea</a:t>
            </a:r>
            <a:r>
              <a:rPr lang="en-US" b="1" dirty="0"/>
              <a:t> what is a database</a:t>
            </a:r>
            <a:r>
              <a:rPr lang="en-US" dirty="0"/>
              <a:t>, what is a </a:t>
            </a:r>
            <a:r>
              <a:rPr lang="en-US" b="1" dirty="0"/>
              <a:t>table</a:t>
            </a:r>
            <a:r>
              <a:rPr lang="en-US" dirty="0"/>
              <a:t> and </a:t>
            </a:r>
            <a:r>
              <a:rPr lang="en-US" b="1" dirty="0"/>
              <a:t>relationship</a:t>
            </a:r>
            <a:r>
              <a:rPr lang="en-US" dirty="0"/>
              <a:t> with another table and how data is organized in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</a:t>
            </a:r>
            <a:r>
              <a:rPr lang="en-US" dirty="0"/>
              <a:t>in the database modules and training courses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Back-end development concepts </a:t>
            </a:r>
            <a:r>
              <a:rPr lang="en-US" sz="3600" dirty="0"/>
              <a:t>and technologies, including the following: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Databases</a:t>
            </a:r>
            <a:r>
              <a:rPr lang="en-US" sz="3600" dirty="0"/>
              <a:t>, relational and non-relational, database management systems (</a:t>
            </a:r>
            <a:r>
              <a:rPr lang="en-US" sz="3600" b="1" dirty="0"/>
              <a:t>DBMS</a:t>
            </a:r>
            <a:r>
              <a:rPr lang="en-US" sz="3600" dirty="0"/>
              <a:t>), and the SQL language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Object-relational mapping frameworks (</a:t>
            </a:r>
            <a:r>
              <a:rPr lang="en-US" sz="3600" b="1" dirty="0"/>
              <a:t>ORMs</a:t>
            </a:r>
            <a:r>
              <a:rPr lang="en-US" sz="3600" dirty="0"/>
              <a:t>) for simplified database access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Model-View-Controller (</a:t>
            </a:r>
            <a:r>
              <a:rPr lang="en-US" sz="3600" b="1" dirty="0"/>
              <a:t>MVC</a:t>
            </a:r>
            <a:r>
              <a:rPr lang="en-US" sz="3600" dirty="0"/>
              <a:t>) pattern for structuring back-end Web apps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Virtualization</a:t>
            </a:r>
            <a:r>
              <a:rPr lang="en-US" sz="3600" dirty="0"/>
              <a:t> technologies, </a:t>
            </a:r>
            <a:r>
              <a:rPr lang="en-US" sz="3600" b="1" dirty="0"/>
              <a:t>cloud</a:t>
            </a:r>
            <a:r>
              <a:rPr lang="en-US" sz="3600" dirty="0"/>
              <a:t> infrastructure, technologies, platforms and services, </a:t>
            </a:r>
            <a:r>
              <a:rPr lang="en-US" sz="3600" b="1" dirty="0"/>
              <a:t>containers</a:t>
            </a:r>
            <a:r>
              <a:rPr lang="en-US" sz="3600" dirty="0"/>
              <a:t> and Docker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Operating systems</a:t>
            </a:r>
            <a:r>
              <a:rPr lang="en-US" sz="3600" dirty="0"/>
              <a:t>, processes, task scheduler, file systems, and the </a:t>
            </a:r>
            <a:r>
              <a:rPr lang="en-US" sz="3600" b="1" dirty="0"/>
              <a:t>Linux shell</a:t>
            </a:r>
            <a:r>
              <a:rPr lang="en-US" sz="3600" b="0" dirty="0"/>
              <a:t>, shell commands and scripts</a:t>
            </a:r>
            <a:endParaRPr lang="en-US" sz="3600" b="1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Embedded systems</a:t>
            </a:r>
            <a:r>
              <a:rPr lang="en-US" sz="3600" dirty="0"/>
              <a:t>, microcontrollers, connected devices and Internet of things (</a:t>
            </a:r>
            <a:r>
              <a:rPr lang="en-US" sz="3600" b="1" dirty="0"/>
              <a:t>IoT</a:t>
            </a:r>
            <a:r>
              <a:rPr lang="en-US" sz="3600" dirty="0"/>
              <a:t>)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we talk about databases, it is important to mention some </a:t>
            </a:r>
            <a:r>
              <a:rPr lang="en-US" b="1" dirty="0"/>
              <a:t>data access technologies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access technologies </a:t>
            </a:r>
            <a:r>
              <a:rPr lang="en-US" b="0" dirty="0"/>
              <a:t>connect programming </a:t>
            </a:r>
            <a:r>
              <a:rPr lang="en-US" b="1" dirty="0"/>
              <a:t>languages</a:t>
            </a:r>
            <a:r>
              <a:rPr lang="en-US" b="0" dirty="0"/>
              <a:t> with </a:t>
            </a:r>
            <a:r>
              <a:rPr lang="en-US" b="1" dirty="0"/>
              <a:t>database</a:t>
            </a:r>
            <a:r>
              <a:rPr lang="en-US" b="0" dirty="0"/>
              <a:t>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These technologies allow creating databases, defining the data format, storing and manipulating data and retrieving data, using simple or more complex data queries or by executing SQL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the </a:t>
            </a:r>
            <a:r>
              <a:rPr lang="en-US" b="1" dirty="0"/>
              <a:t>JDBC </a:t>
            </a:r>
            <a:r>
              <a:rPr lang="en-US" b="0" dirty="0"/>
              <a:t>technology </a:t>
            </a:r>
            <a:r>
              <a:rPr lang="en-US" b="1" dirty="0"/>
              <a:t>connects Java programs to relational databases</a:t>
            </a:r>
            <a:r>
              <a:rPr lang="en-US" b="0" dirty="0"/>
              <a:t>, such as MySQL and PostgreSQL.</a:t>
            </a:r>
          </a:p>
          <a:p>
            <a:endParaRPr lang="en-US" b="1" dirty="0"/>
          </a:p>
          <a:p>
            <a:r>
              <a:rPr lang="en-US" b="1" dirty="0"/>
              <a:t>ORM frameworks</a:t>
            </a:r>
            <a:r>
              <a:rPr lang="en-US" dirty="0"/>
              <a:t> (object-relational mapping) allow </a:t>
            </a:r>
            <a:r>
              <a:rPr lang="en-US" b="1" dirty="0"/>
              <a:t>persisting objects in relational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ORM frameworks work by </a:t>
            </a:r>
            <a:r>
              <a:rPr lang="en-US" b="1" dirty="0"/>
              <a:t>mapping classes to database tables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executing </a:t>
            </a:r>
            <a:r>
              <a:rPr lang="en-US" b="1" dirty="0"/>
              <a:t>SQL commands</a:t>
            </a:r>
            <a:r>
              <a:rPr lang="en-US" dirty="0"/>
              <a:t>, when developers use ORM, they work with simple </a:t>
            </a:r>
            <a:r>
              <a:rPr lang="en-US" b="1" dirty="0"/>
              <a:t>data classes</a:t>
            </a:r>
            <a:r>
              <a:rPr lang="en-US" dirty="0"/>
              <a:t> and </a:t>
            </a:r>
            <a:r>
              <a:rPr lang="en-US" b="1" dirty="0"/>
              <a:t>APIs from the ORM framework</a:t>
            </a:r>
            <a:r>
              <a:rPr lang="en-US" dirty="0"/>
              <a:t> to handle the </a:t>
            </a:r>
            <a:r>
              <a:rPr lang="en-US" b="1" dirty="0"/>
              <a:t>CRUD operations </a:t>
            </a:r>
            <a:r>
              <a:rPr lang="en-US" dirty="0"/>
              <a:t>(create, read, update and delete), </a:t>
            </a:r>
            <a:r>
              <a:rPr lang="en-US" b="1" dirty="0"/>
              <a:t>query the database </a:t>
            </a:r>
            <a:r>
              <a:rPr lang="en-US" dirty="0"/>
              <a:t>and execute database-related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dramatically simplifies </a:t>
            </a:r>
            <a:r>
              <a:rPr lang="en-US" dirty="0"/>
              <a:t>the implementation of data access logic in 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 of </a:t>
            </a:r>
            <a:r>
              <a:rPr lang="en-US" b="1" dirty="0"/>
              <a:t>using ORM systems </a:t>
            </a:r>
            <a:r>
              <a:rPr lang="en-US" dirty="0"/>
              <a:t>are when we need to: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persist JavaScript objects in MySQL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Java objects in PostgreSQL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C# objects in MS SQL Server database.</a:t>
            </a:r>
          </a:p>
          <a:p>
            <a:endParaRPr lang="en-US" dirty="0"/>
          </a:p>
          <a:p>
            <a:r>
              <a:rPr lang="en-US" dirty="0"/>
              <a:t>These are a few examples of popular </a:t>
            </a:r>
            <a:r>
              <a:rPr lang="en-US" b="1" dirty="0"/>
              <a:t>ORM frameworks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Entity Framework</a:t>
            </a:r>
            <a:r>
              <a:rPr lang="en-US" dirty="0"/>
              <a:t>, which is the most popular ORM for the </a:t>
            </a:r>
            <a:r>
              <a:rPr lang="en-US" b="1" dirty="0"/>
              <a:t>C#</a:t>
            </a:r>
            <a:r>
              <a:rPr lang="en-US" dirty="0"/>
              <a:t> language and the .NET platform.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Hibernate </a:t>
            </a:r>
            <a:r>
              <a:rPr lang="en-US" dirty="0"/>
              <a:t>and </a:t>
            </a:r>
            <a:r>
              <a:rPr lang="en-US" b="1" dirty="0"/>
              <a:t>Java </a:t>
            </a:r>
            <a:r>
              <a:rPr lang="en-US" b="1" dirty="0" err="1"/>
              <a:t>Persistance</a:t>
            </a:r>
            <a:r>
              <a:rPr lang="en-US" b="1" dirty="0"/>
              <a:t> API (JPA)</a:t>
            </a:r>
            <a:r>
              <a:rPr lang="en-US" dirty="0"/>
              <a:t>, which are used as ORM frameworks in </a:t>
            </a:r>
            <a:r>
              <a:rPr lang="en-US" b="1" dirty="0"/>
              <a:t>Java </a:t>
            </a:r>
            <a:r>
              <a:rPr lang="en-US" dirty="0"/>
              <a:t>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Sequelize</a:t>
            </a:r>
            <a:r>
              <a:rPr lang="en-US" dirty="0"/>
              <a:t>, which is a popular server-side </a:t>
            </a:r>
            <a:r>
              <a:rPr lang="en-US" b="1" dirty="0"/>
              <a:t>JavaScript </a:t>
            </a:r>
            <a:r>
              <a:rPr lang="en-US" b="0" dirty="0"/>
              <a:t>ORM framework </a:t>
            </a:r>
            <a:r>
              <a:rPr lang="en-US" dirty="0"/>
              <a:t>for persisting JavaScript objects in relational databases.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SQLAlchemy</a:t>
            </a:r>
            <a:r>
              <a:rPr lang="en-US" dirty="0"/>
              <a:t>, which is a popular ORM framework for </a:t>
            </a:r>
            <a:r>
              <a:rPr lang="en-US" b="1" dirty="0"/>
              <a:t>Python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get a better idea of how </a:t>
            </a:r>
            <a:r>
              <a:rPr lang="en-US" b="1" dirty="0"/>
              <a:t>ORM frameworks </a:t>
            </a:r>
            <a:r>
              <a:rPr lang="en-US" dirty="0"/>
              <a:t>work, I have prepared for you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we use a local </a:t>
            </a:r>
            <a:r>
              <a:rPr lang="en-US" b="1" dirty="0"/>
              <a:t>Web SQL database</a:t>
            </a:r>
            <a:r>
              <a:rPr lang="en-US" dirty="0"/>
              <a:t> to hold </a:t>
            </a:r>
            <a:r>
              <a:rPr lang="en-US" b="1" dirty="0"/>
              <a:t>tasks</a:t>
            </a:r>
            <a:r>
              <a:rPr lang="en-US" dirty="0"/>
              <a:t> for a </a:t>
            </a:r>
            <a:r>
              <a:rPr lang="en-US" b="1" dirty="0"/>
              <a:t>TODO list </a:t>
            </a:r>
            <a:r>
              <a:rPr lang="en-US" dirty="0"/>
              <a:t>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a simple </a:t>
            </a:r>
            <a:r>
              <a:rPr lang="en-US" b="1" dirty="0"/>
              <a:t>ORM framework </a:t>
            </a:r>
            <a:r>
              <a:rPr lang="en-US" dirty="0"/>
              <a:t>for JavaScript, called "</a:t>
            </a:r>
            <a:r>
              <a:rPr lang="en-US" b="1" noProof="1"/>
              <a:t>JayData</a:t>
            </a:r>
            <a:r>
              <a:rPr lang="en-US" b="1" dirty="0"/>
              <a:t> ORM</a:t>
            </a:r>
            <a:r>
              <a:rPr lang="en-US" dirty="0"/>
              <a:t>", and we map the database to JS objects.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demo code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</a:t>
            </a:r>
            <a:r>
              <a:rPr lang="en-US" b="1" dirty="0"/>
              <a:t>repl.it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wait for the example to load</a:t>
            </a:r>
            <a:r>
              <a:rPr lang="en-US" dirty="0"/>
              <a:t>. It takes some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code </a:t>
            </a:r>
            <a:r>
              <a:rPr lang="en-US" dirty="0"/>
              <a:t>and we see a </a:t>
            </a:r>
            <a:r>
              <a:rPr lang="en-US" b="1" dirty="0"/>
              <a:t>list of data rows</a:t>
            </a:r>
            <a:r>
              <a:rPr lang="en-US" dirty="0"/>
              <a:t> (tasks from our TODO list).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can </a:t>
            </a:r>
            <a:r>
              <a:rPr lang="en-US" b="1" dirty="0"/>
              <a:t>look at the database </a:t>
            </a:r>
            <a:r>
              <a:rPr lang="en-US" b="0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the result in a </a:t>
            </a:r>
            <a:r>
              <a:rPr lang="en-US" b="1" dirty="0"/>
              <a:t>new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click </a:t>
            </a:r>
            <a:r>
              <a:rPr lang="en-US" b="1" dirty="0"/>
              <a:t>[F12]</a:t>
            </a:r>
            <a:r>
              <a:rPr lang="en-US" dirty="0"/>
              <a:t> to show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open </a:t>
            </a:r>
            <a:r>
              <a:rPr lang="en-US" b="1" dirty="0"/>
              <a:t>[Application]</a:t>
            </a:r>
            <a:r>
              <a:rPr lang="en-US" dirty="0"/>
              <a:t>, then </a:t>
            </a:r>
            <a:r>
              <a:rPr lang="en-US" b="1" dirty="0"/>
              <a:t>[Web SQL]</a:t>
            </a:r>
            <a:r>
              <a:rPr lang="en-US" dirty="0"/>
              <a:t>, then the </a:t>
            </a:r>
            <a:r>
              <a:rPr lang="en-US" b="1" dirty="0"/>
              <a:t>[</a:t>
            </a:r>
            <a:r>
              <a:rPr lang="en-US" b="1" noProof="1"/>
              <a:t>TodoDB</a:t>
            </a:r>
            <a:r>
              <a:rPr lang="en-US" b="1" dirty="0"/>
              <a:t>] database</a:t>
            </a:r>
            <a:r>
              <a:rPr lang="en-US" dirty="0"/>
              <a:t> and the </a:t>
            </a:r>
            <a:r>
              <a:rPr lang="en-US" b="1" dirty="0"/>
              <a:t>table [Tasks]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see the content of the </a:t>
            </a:r>
            <a:r>
              <a:rPr lang="en-US" b="1" dirty="0"/>
              <a:t>table "Tasks"</a:t>
            </a:r>
            <a:r>
              <a:rPr lang="en-US" dirty="0"/>
              <a:t>, its </a:t>
            </a:r>
            <a:r>
              <a:rPr lang="en-US" b="1" dirty="0"/>
              <a:t>columns</a:t>
            </a:r>
            <a:r>
              <a:rPr lang="en-US" dirty="0"/>
              <a:t> and </a:t>
            </a:r>
            <a:r>
              <a:rPr lang="en-US" b="1" dirty="0"/>
              <a:t>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the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defines an </a:t>
            </a:r>
            <a:r>
              <a:rPr lang="en-US" b="1" dirty="0"/>
              <a:t>entity class "Task"</a:t>
            </a:r>
            <a:r>
              <a:rPr lang="en-US" dirty="0"/>
              <a:t>, which describes</a:t>
            </a:r>
            <a:r>
              <a:rPr lang="bg-BG" dirty="0"/>
              <a:t> </a:t>
            </a:r>
            <a:r>
              <a:rPr lang="en-US" dirty="0"/>
              <a:t>a task and its fields.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entity corresponds to the </a:t>
            </a:r>
            <a:r>
              <a:rPr lang="en-US" b="1" dirty="0"/>
              <a:t>rows</a:t>
            </a:r>
            <a:r>
              <a:rPr lang="en-US" dirty="0"/>
              <a:t> from the </a:t>
            </a:r>
            <a:r>
              <a:rPr lang="en-US" b="1" dirty="0"/>
              <a:t>table "Tasks"</a:t>
            </a:r>
            <a:r>
              <a:rPr lang="en-US" dirty="0"/>
              <a:t> in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next declaration defines </a:t>
            </a:r>
            <a:r>
              <a:rPr lang="en-US" b="1" dirty="0"/>
              <a:t>the database </a:t>
            </a:r>
            <a:r>
              <a:rPr lang="en-US" dirty="0"/>
              <a:t>with the </a:t>
            </a:r>
            <a:r>
              <a:rPr lang="en-US" b="1" dirty="0"/>
              <a:t>"Tasks" entity set</a:t>
            </a:r>
            <a:r>
              <a:rPr lang="en-US" dirty="0"/>
              <a:t> (the "Tasks" table in the database).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the database is connected to the local </a:t>
            </a:r>
            <a:r>
              <a:rPr lang="en-US" b="1" dirty="0"/>
              <a:t>Web SQL data provider </a:t>
            </a:r>
            <a:r>
              <a:rPr lang="en-US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Then, after connecting to the database, a </a:t>
            </a:r>
            <a:r>
              <a:rPr lang="en-US" b="1" dirty="0"/>
              <a:t>new data row</a:t>
            </a:r>
            <a:r>
              <a:rPr lang="en-US" dirty="0"/>
              <a:t> is created and saved to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all tasks are retrieved from the database </a:t>
            </a:r>
            <a:r>
              <a:rPr lang="en-US" dirty="0"/>
              <a:t>and are </a:t>
            </a:r>
            <a:r>
              <a:rPr lang="en-US" b="1" dirty="0"/>
              <a:t>printed</a:t>
            </a:r>
            <a:r>
              <a:rPr lang="en-US" dirty="0"/>
              <a:t> in the Web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don't try to understand all the technical details in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 try to understand </a:t>
            </a:r>
            <a:r>
              <a:rPr lang="en-US" b="1" dirty="0"/>
              <a:t>the main concept of ORM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maps database rows to objects from an entity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provides and </a:t>
            </a:r>
            <a:r>
              <a:rPr lang="en-US" b="1" dirty="0"/>
              <a:t>API for the CRUD operations </a:t>
            </a:r>
            <a:r>
              <a:rPr lang="en-US" dirty="0"/>
              <a:t>(create, read, update, delete).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b="1" dirty="0"/>
              <a:t>important concept </a:t>
            </a:r>
            <a:r>
              <a:rPr lang="en-US" dirty="0"/>
              <a:t>from software development is 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is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MVC) </a:t>
            </a:r>
            <a:r>
              <a:rPr lang="en-US" dirty="0"/>
              <a:t>are used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how </a:t>
            </a:r>
            <a:r>
              <a:rPr lang="en-US" b="1" dirty="0"/>
              <a:t>MVC frameworks </a:t>
            </a:r>
            <a:r>
              <a:rPr lang="en-US" dirty="0"/>
              <a:t>work in action, I have prepared a </a:t>
            </a:r>
            <a:r>
              <a:rPr lang="en-US" b="1" dirty="0"/>
              <a:t>live code example</a:t>
            </a:r>
            <a:r>
              <a:rPr lang="en-US" dirty="0"/>
              <a:t>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simple </a:t>
            </a:r>
            <a:r>
              <a:rPr lang="en-US" b="1" dirty="0"/>
              <a:t>Web</a:t>
            </a:r>
            <a:r>
              <a:rPr lang="bg-BG" b="1" dirty="0"/>
              <a:t> </a:t>
            </a:r>
            <a:r>
              <a:rPr lang="en-US" b="1" dirty="0"/>
              <a:t>app</a:t>
            </a:r>
            <a:r>
              <a:rPr lang="en-US" dirty="0"/>
              <a:t>, which holds a </a:t>
            </a:r>
            <a:r>
              <a:rPr lang="en-US" b="1" dirty="0"/>
              <a:t>registry of students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written in </a:t>
            </a:r>
            <a:r>
              <a:rPr lang="en-US" b="1" dirty="0"/>
              <a:t>JavaScript</a:t>
            </a:r>
            <a:r>
              <a:rPr lang="en-US" dirty="0"/>
              <a:t>, using </a:t>
            </a:r>
            <a:r>
              <a:rPr lang="en-US" b="1" dirty="0"/>
              <a:t>Node.js</a:t>
            </a:r>
            <a:r>
              <a:rPr lang="bg-BG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uses </a:t>
            </a:r>
            <a:r>
              <a:rPr lang="en-US" b="1" dirty="0"/>
              <a:t>Express.js</a:t>
            </a:r>
            <a:r>
              <a:rPr lang="bg-BG" dirty="0"/>
              <a:t> </a:t>
            </a:r>
            <a:r>
              <a:rPr lang="en-US" dirty="0"/>
              <a:t>as a server-side MVC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Pug</a:t>
            </a:r>
            <a:r>
              <a:rPr lang="en-US" dirty="0"/>
              <a:t> as a templating engine to implement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structured as classical </a:t>
            </a:r>
            <a:r>
              <a:rPr lang="en-US" b="1" dirty="0"/>
              <a:t>Web MVC application</a:t>
            </a:r>
            <a:r>
              <a:rPr lang="en-US" dirty="0"/>
              <a:t>, consisting of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</a:t>
            </a:r>
            <a:r>
              <a:rPr lang="en-US" dirty="0"/>
              <a:t> 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first </a:t>
            </a:r>
            <a:r>
              <a:rPr lang="en-US" b="1" dirty="0"/>
              <a:t>see it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repl.it and </a:t>
            </a:r>
            <a:r>
              <a:rPr lang="en-US" b="1" dirty="0"/>
              <a:t>wait for the code to load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app</a:t>
            </a:r>
            <a:r>
              <a:rPr lang="en-US" dirty="0"/>
              <a:t> and we see the </a:t>
            </a:r>
            <a:r>
              <a:rPr lang="en-US" b="1" dirty="0"/>
              <a:t>home page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app in a </a:t>
            </a:r>
            <a:r>
              <a:rPr lang="en-US" b="1" dirty="0"/>
              <a:t>new browser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because we want to </a:t>
            </a:r>
            <a:r>
              <a:rPr lang="en-US" b="1" dirty="0"/>
              <a:t>see the URLs</a:t>
            </a:r>
            <a:r>
              <a:rPr lang="en-US" dirty="0"/>
              <a:t> of the pages better.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has 3 tabs: </a:t>
            </a:r>
            <a:r>
              <a:rPr lang="en-US" b="1" dirty="0"/>
              <a:t>[Home]</a:t>
            </a:r>
            <a:r>
              <a:rPr lang="en-US" dirty="0"/>
              <a:t>, </a:t>
            </a:r>
            <a:r>
              <a:rPr lang="en-US" b="1" dirty="0"/>
              <a:t>[View Students]</a:t>
            </a:r>
            <a:r>
              <a:rPr lang="en-US" dirty="0"/>
              <a:t> and </a:t>
            </a:r>
            <a:r>
              <a:rPr lang="en-US" b="1" dirty="0"/>
              <a:t>[Add Students]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home page </a:t>
            </a:r>
            <a:r>
              <a:rPr lang="en-US" dirty="0"/>
              <a:t>we see the number of students.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the home page is the URL of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"view students" page </a:t>
            </a:r>
            <a:r>
              <a:rPr lang="en-US" dirty="0"/>
              <a:t>we see a list of registered users.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/students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"add students" page </a:t>
            </a:r>
            <a:r>
              <a:rPr lang="en-US" dirty="0"/>
              <a:t>we see Web form for registering a new student.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/add-student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add a student</a:t>
            </a:r>
            <a:r>
              <a:rPr lang="en-US" dirty="0"/>
              <a:t>, for example "Peter" with email "peter@gmail.com".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clicking the </a:t>
            </a:r>
            <a:r>
              <a:rPr lang="en-US" b="1" dirty="0"/>
              <a:t>[Add] button</a:t>
            </a:r>
            <a:r>
              <a:rPr lang="en-US" dirty="0"/>
              <a:t>, the new student is added to the registry and the browser is </a:t>
            </a:r>
            <a:r>
              <a:rPr lang="en-US" b="1" dirty="0"/>
              <a:t>redirected</a:t>
            </a:r>
            <a:r>
              <a:rPr lang="en-US" dirty="0"/>
              <a:t> to the </a:t>
            </a:r>
            <a:r>
              <a:rPr lang="en-US" b="1" dirty="0"/>
              <a:t>"view 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is all the functionality we have in this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</a:t>
            </a:r>
            <a:r>
              <a:rPr lang="en-US" b="1" dirty="0"/>
              <a:t>let's look at the code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Is it </a:t>
            </a:r>
            <a:r>
              <a:rPr lang="en-US" b="1" dirty="0"/>
              <a:t>complex</a:t>
            </a:r>
            <a:r>
              <a:rPr lang="en-US" b="0" dirty="0"/>
              <a:t>. Don't try to understand it! Just get and idea of </a:t>
            </a:r>
            <a:r>
              <a:rPr lang="en-US" b="1" dirty="0"/>
              <a:t>controllers</a:t>
            </a:r>
            <a:r>
              <a:rPr lang="en-US" b="0" dirty="0"/>
              <a:t>, </a:t>
            </a:r>
            <a:r>
              <a:rPr lang="en-US" b="1" dirty="0"/>
              <a:t>models </a:t>
            </a:r>
            <a:r>
              <a:rPr lang="en-US" b="0" dirty="0"/>
              <a:t>and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open the "</a:t>
            </a:r>
            <a:r>
              <a:rPr lang="en-US" b="1" dirty="0"/>
              <a:t>controllers</a:t>
            </a:r>
            <a:r>
              <a:rPr lang="en-US" b="0" dirty="0"/>
              <a:t>" folder and the </a:t>
            </a:r>
            <a:r>
              <a:rPr lang="en-US" b="1" dirty="0"/>
              <a:t>"students-controller.js"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controller defines </a:t>
            </a:r>
            <a:r>
              <a:rPr lang="en-US" b="1" dirty="0"/>
              <a:t>4 actions</a:t>
            </a:r>
            <a:r>
              <a:rPr lang="en-US" b="0" dirty="0"/>
              <a:t>, bound to the following </a:t>
            </a:r>
            <a:r>
              <a:rPr lang="en-US" b="1" dirty="0"/>
              <a:t>HTTP endpoints</a:t>
            </a:r>
            <a:r>
              <a:rPr lang="en-US" b="0" dirty="0"/>
              <a:t>: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</a:t>
            </a:r>
            <a:r>
              <a:rPr lang="en-US" b="0" dirty="0"/>
              <a:t>: this action retrieves the home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creates a data </a:t>
            </a:r>
            <a:r>
              <a:rPr lang="en-US" b="1" dirty="0"/>
              <a:t>model</a:t>
            </a:r>
            <a:r>
              <a:rPr lang="en-US" b="0" dirty="0"/>
              <a:t> (simple JavaScript object) and puts some data in it for visualization.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Then it renders the view with the name "</a:t>
            </a:r>
            <a:r>
              <a:rPr lang="en-US" b="1" dirty="0"/>
              <a:t>home</a:t>
            </a:r>
            <a:r>
              <a:rPr lang="en-US" b="0" dirty="0"/>
              <a:t>", which should visualize the data from the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/students</a:t>
            </a:r>
            <a:r>
              <a:rPr lang="en-US" b="0" dirty="0"/>
              <a:t>: this action loads the student data and renders it through the view "</a:t>
            </a:r>
            <a:r>
              <a:rPr lang="en-US" b="1" dirty="0"/>
              <a:t>students</a:t>
            </a:r>
            <a:r>
              <a:rPr lang="en-US" b="0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/add-student</a:t>
            </a:r>
            <a:r>
              <a:rPr lang="en-US" b="0" noProof="1"/>
              <a:t>: renders </a:t>
            </a:r>
            <a:r>
              <a:rPr lang="en-US" b="0" dirty="0"/>
              <a:t>the "</a:t>
            </a:r>
            <a:r>
              <a:rPr lang="en-US" b="1" dirty="0"/>
              <a:t>add student</a:t>
            </a:r>
            <a:r>
              <a:rPr lang="en-US" b="0" dirty="0"/>
              <a:t>" HTML form.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POST </a:t>
            </a:r>
            <a:r>
              <a:rPr lang="en-US" b="1" noProof="1"/>
              <a:t>/add-student</a:t>
            </a:r>
            <a:r>
              <a:rPr lang="en-US" b="0" noProof="1"/>
              <a:t>: adds </a:t>
            </a:r>
            <a:r>
              <a:rPr lang="en-US" b="0" dirty="0"/>
              <a:t>the received from the HTTP request new student data to the students collection and </a:t>
            </a:r>
            <a:r>
              <a:rPr lang="en-US" b="1" dirty="0"/>
              <a:t>redirects to the "students"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see how the </a:t>
            </a:r>
            <a:r>
              <a:rPr lang="en-US" b="1" dirty="0"/>
              <a:t>models </a:t>
            </a:r>
            <a:r>
              <a:rPr lang="en-US" b="0" dirty="0"/>
              <a:t>look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"students" model </a:t>
            </a:r>
            <a:r>
              <a:rPr lang="en-US" b="0" dirty="0"/>
              <a:t>is loaded from a JSON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JSON file </a:t>
            </a:r>
            <a:r>
              <a:rPr lang="en-US" b="0" dirty="0"/>
              <a:t>holds </a:t>
            </a:r>
            <a:r>
              <a:rPr lang="en-US" b="1" dirty="0"/>
              <a:t>3 students </a:t>
            </a:r>
            <a:r>
              <a:rPr lang="en-US" b="0" dirty="0"/>
              <a:t>with their name and email.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look at the </a:t>
            </a:r>
            <a:r>
              <a:rPr lang="en-US" b="1" dirty="0"/>
              <a:t>views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home.pug</a:t>
            </a:r>
            <a:r>
              <a:rPr lang="en-US" b="0" noProof="1"/>
              <a:t>: </a:t>
            </a:r>
            <a:r>
              <a:rPr lang="en-US" b="0" dirty="0"/>
              <a:t>it's very simple. It just prints the </a:t>
            </a:r>
            <a:r>
              <a:rPr lang="en-US" b="1" dirty="0"/>
              <a:t>count of students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header.pug</a:t>
            </a:r>
            <a:r>
              <a:rPr lang="en-US" b="0" dirty="0"/>
              <a:t>: it holds the </a:t>
            </a:r>
            <a:r>
              <a:rPr lang="en-US" b="1" dirty="0"/>
              <a:t>top navigation</a:t>
            </a:r>
            <a:r>
              <a:rPr lang="en-US" b="0" dirty="0"/>
              <a:t>. It is included at the start of all other views.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students.pug</a:t>
            </a:r>
            <a:r>
              <a:rPr lang="en-US" b="0" dirty="0"/>
              <a:t>: it iterates over the </a:t>
            </a:r>
            <a:r>
              <a:rPr lang="en-US" b="1" dirty="0"/>
              <a:t>students</a:t>
            </a:r>
            <a:r>
              <a:rPr lang="en-US" b="0" dirty="0"/>
              <a:t> and prints their </a:t>
            </a:r>
            <a:r>
              <a:rPr lang="en-US" b="1" dirty="0"/>
              <a:t>name</a:t>
            </a:r>
            <a:r>
              <a:rPr lang="en-US" b="0" dirty="0"/>
              <a:t> and </a:t>
            </a:r>
            <a:r>
              <a:rPr lang="en-US" b="1" dirty="0"/>
              <a:t>email</a:t>
            </a:r>
            <a:r>
              <a:rPr lang="en-US" b="0" dirty="0"/>
              <a:t> in a list.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add-student.pug</a:t>
            </a:r>
            <a:r>
              <a:rPr lang="en-US" b="0" dirty="0"/>
              <a:t>: it displays a </a:t>
            </a:r>
            <a:r>
              <a:rPr lang="en-US" b="1" dirty="0"/>
              <a:t>form</a:t>
            </a:r>
            <a:r>
              <a:rPr lang="en-US" b="0" dirty="0"/>
              <a:t> to enter student's name and email with a submit button.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the code with all its technical details.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Try to understand the MVC pattern: </a:t>
            </a:r>
            <a:r>
              <a:rPr lang="en-US" b="1" dirty="0"/>
              <a:t>the concept of structuring Web apps as controllers + views + models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MVC is an important development concepts and Web developers should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shall </a:t>
            </a:r>
            <a:r>
              <a:rPr lang="en-US" b="1" dirty="0"/>
              <a:t>learn MVC </a:t>
            </a:r>
            <a:r>
              <a:rPr lang="en-US" b="0" dirty="0"/>
              <a:t>with a lot of practical examples and projects in the Web development module at </a:t>
            </a:r>
            <a:r>
              <a:rPr lang="en-US" b="1" dirty="0"/>
              <a:t>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b="0" dirty="0"/>
              <a:t>, </a:t>
            </a:r>
            <a:r>
              <a:rPr lang="en-US" b="1" dirty="0"/>
              <a:t>cloud</a:t>
            </a:r>
            <a:r>
              <a:rPr lang="en-US" b="0" dirty="0"/>
              <a:t> environments and </a:t>
            </a:r>
            <a:r>
              <a:rPr lang="en-US" b="1" dirty="0"/>
              <a:t>containers</a:t>
            </a:r>
            <a:r>
              <a:rPr lang="en-US" b="0" dirty="0"/>
              <a:t> are important infrastructural components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Virtualization</a:t>
            </a:r>
            <a:r>
              <a:rPr lang="en-US" dirty="0"/>
              <a:t> in the concept and technology of running a </a:t>
            </a:r>
            <a:r>
              <a:rPr lang="en-US" b="1" dirty="0"/>
              <a:t>virtual machine</a:t>
            </a:r>
            <a:r>
              <a:rPr lang="en-US" dirty="0"/>
              <a:t> (VM) or virtual environment inside a physical hardware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Simply said, this is a </a:t>
            </a:r>
            <a:r>
              <a:rPr lang="en-US" b="1" dirty="0"/>
              <a:t>virtual computer</a:t>
            </a:r>
            <a:r>
              <a:rPr lang="en-US" dirty="0"/>
              <a:t>, running inside a physical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 single physical machine (called </a:t>
            </a:r>
            <a:r>
              <a:rPr lang="bg-BG" dirty="0"/>
              <a:t>"</a:t>
            </a:r>
            <a:r>
              <a:rPr lang="en-US" b="1" dirty="0"/>
              <a:t>host</a:t>
            </a:r>
            <a:r>
              <a:rPr lang="bg-BG" b="0" dirty="0"/>
              <a:t>"</a:t>
            </a:r>
            <a:r>
              <a:rPr lang="en-US" dirty="0"/>
              <a:t>), </a:t>
            </a:r>
            <a:r>
              <a:rPr lang="en-US" b="1" dirty="0"/>
              <a:t>several virtual machines </a:t>
            </a:r>
            <a:r>
              <a:rPr lang="en-US" dirty="0"/>
              <a:t>can run</a:t>
            </a:r>
            <a:r>
              <a:rPr lang="bg-BG" dirty="0"/>
              <a:t> </a:t>
            </a:r>
            <a:r>
              <a:rPr lang="en-US" dirty="0"/>
              <a:t>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a </a:t>
            </a:r>
            <a:r>
              <a:rPr lang="en-US" b="1" dirty="0"/>
              <a:t>Windows desktop host</a:t>
            </a:r>
            <a:r>
              <a:rPr lang="en-US" dirty="0"/>
              <a:t>, we can run simultaneously an </a:t>
            </a:r>
            <a:r>
              <a:rPr lang="en-US" b="1" dirty="0"/>
              <a:t>Android </a:t>
            </a:r>
            <a:r>
              <a:rPr lang="en-US" dirty="0"/>
              <a:t>virtual machine + two </a:t>
            </a:r>
            <a:r>
              <a:rPr lang="en-US" b="1" dirty="0"/>
              <a:t>Ubuntu Linux </a:t>
            </a:r>
            <a:r>
              <a:rPr lang="en-US" dirty="0"/>
              <a:t>virtual machines + a </a:t>
            </a:r>
            <a:r>
              <a:rPr lang="en-US" b="1" dirty="0"/>
              <a:t>FreeBSD</a:t>
            </a:r>
            <a:r>
              <a:rPr lang="en-US" dirty="0"/>
              <a:t> virtual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Storage, memory, networking and desktops can also be virtual.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 storage </a:t>
            </a:r>
            <a:r>
              <a:rPr lang="en-US" dirty="0"/>
              <a:t>means that you can use remote or virtual storage infrastructure, to appear and function exactly like a local hard drive.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Example </a:t>
            </a:r>
            <a:r>
              <a:rPr lang="en-US" dirty="0"/>
              <a:t>of virtual storage is the desktop </a:t>
            </a:r>
            <a:r>
              <a:rPr lang="en-US" b="1" dirty="0"/>
              <a:t>Google Drive </a:t>
            </a:r>
            <a:r>
              <a:rPr lang="en-US" dirty="0"/>
              <a:t>client, which displays your files from the drive, as local files on your computer.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Virtual memory </a:t>
            </a:r>
            <a:r>
              <a:rPr lang="en-US" dirty="0"/>
              <a:t>is a technology, where external or remote memory resources could be used as local memory.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a </a:t>
            </a:r>
            <a:r>
              <a:rPr lang="en-US" b="1" dirty="0"/>
              <a:t>USB flash memory </a:t>
            </a:r>
            <a:r>
              <a:rPr lang="en-US" dirty="0"/>
              <a:t>can be used as a </a:t>
            </a:r>
            <a:r>
              <a:rPr lang="en-US" b="1" dirty="0"/>
              <a:t>disk cache </a:t>
            </a:r>
            <a:r>
              <a:rPr lang="en-US" dirty="0"/>
              <a:t>in Microsoft Windows,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an effort to increase computing performance.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 infrastructure to be distributed over Internet, without using a physical network equipment.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desktops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are virtual desktop environments, running in a virtual machines, available remotely.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example, developers may use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Safari Web browser on macOS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for testing a Web front-end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powerful concept and technology in software development and developers should be familiar with it.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concept of "</a:t>
            </a:r>
            <a:r>
              <a:rPr lang="en-US" b="1" dirty="0"/>
              <a:t>cloud environment</a:t>
            </a:r>
            <a:r>
              <a:rPr lang="en-US" dirty="0"/>
              <a:t>", "</a:t>
            </a:r>
            <a:r>
              <a:rPr lang="en-US" b="1" dirty="0"/>
              <a:t>cloud infrastructure</a:t>
            </a:r>
            <a:r>
              <a:rPr lang="en-US" dirty="0"/>
              <a:t>" or just "</a:t>
            </a:r>
            <a:r>
              <a:rPr lang="en-US" b="1" dirty="0"/>
              <a:t>cloud</a:t>
            </a:r>
            <a:r>
              <a:rPr lang="en-US" dirty="0"/>
              <a:t>" plays an important</a:t>
            </a:r>
            <a:r>
              <a:rPr lang="bg-BG" dirty="0"/>
              <a:t> </a:t>
            </a:r>
            <a:r>
              <a:rPr lang="en-US" dirty="0"/>
              <a:t>role in modern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"cloud"</a:t>
            </a:r>
            <a:r>
              <a:rPr lang="en-US" dirty="0"/>
              <a:t> consists of remote computing resources, virtual machines, storage, platforms and software instances available on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cloud infrastructure, platforms</a:t>
            </a:r>
            <a:r>
              <a:rPr lang="bg-BG" dirty="0"/>
              <a:t>, </a:t>
            </a:r>
            <a:r>
              <a:rPr lang="en-US" dirty="0"/>
              <a:t>services and cloud-based software is typically available </a:t>
            </a:r>
            <a:r>
              <a:rPr lang="en-US" b="1" dirty="0"/>
              <a:t>for rent for a fee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vendors provide </a:t>
            </a:r>
            <a:r>
              <a:rPr lang="en-US" b="1" dirty="0"/>
              <a:t>free of charge </a:t>
            </a:r>
            <a:r>
              <a:rPr lang="en-US" dirty="0"/>
              <a:t>limited versions of their cloud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cloud environments are offered in several </a:t>
            </a:r>
            <a:r>
              <a:rPr lang="en-US" b="1" dirty="0"/>
              <a:t>service models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Infrastructure as a service</a:t>
            </a:r>
            <a:r>
              <a:rPr lang="en-US" dirty="0"/>
              <a:t>, </a:t>
            </a:r>
            <a:r>
              <a:rPr lang="en-US" b="1" dirty="0"/>
              <a:t>platform as a service </a:t>
            </a:r>
            <a:r>
              <a:rPr lang="en-US" dirty="0"/>
              <a:t>and </a:t>
            </a:r>
            <a:r>
              <a:rPr lang="en-US" b="1" dirty="0"/>
              <a:t>software as a service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0"/>
            <a:r>
              <a:rPr lang="en-US" b="1" dirty="0"/>
              <a:t>IaaS</a:t>
            </a:r>
            <a:r>
              <a:rPr lang="en-US" dirty="0"/>
              <a:t> (infrastructure as a service) provides </a:t>
            </a:r>
            <a:r>
              <a:rPr lang="en-US" b="1" dirty="0"/>
              <a:t>virtual machines </a:t>
            </a:r>
            <a:r>
              <a:rPr lang="en-US" b="0" dirty="0"/>
              <a:t>and other computing resources </a:t>
            </a:r>
            <a:r>
              <a:rPr lang="en-US" dirty="0"/>
              <a:t>on demand, for a fee.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b="0" dirty="0"/>
              <a:t>of the IaaS model is</a:t>
            </a:r>
            <a:r>
              <a:rPr lang="en-US" dirty="0"/>
              <a:t> when a company hires virtual servers to host their Web sites, or virtual machines do deploy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Under the IaaS model, </a:t>
            </a:r>
            <a:r>
              <a:rPr lang="en-US" b="1" dirty="0"/>
              <a:t>developers and system administrators install, manage and maintain their virtual machines</a:t>
            </a:r>
            <a:r>
              <a:rPr lang="en-US" dirty="0"/>
              <a:t>, the operating systems, configuration settings, backups, security and everything else.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IaaS services </a:t>
            </a:r>
            <a:r>
              <a:rPr lang="en-US" dirty="0"/>
              <a:t>are offered by the major cloud infrastructure providers, such as Amazon AWS, Google Cloud, Azure</a:t>
            </a:r>
            <a:r>
              <a:rPr lang="bg-BG" dirty="0"/>
              <a:t>, </a:t>
            </a:r>
            <a:r>
              <a:rPr lang="en-US" noProof="1"/>
              <a:t>DigitalOcean</a:t>
            </a:r>
            <a:r>
              <a:rPr lang="en-US" dirty="0"/>
              <a:t> and Rackspace.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IaaS model </a:t>
            </a:r>
            <a:r>
              <a:rPr lang="en-US" dirty="0"/>
              <a:t>is mostly for </a:t>
            </a:r>
            <a:r>
              <a:rPr lang="en-US" b="1" dirty="0"/>
              <a:t>system administrators </a:t>
            </a:r>
            <a:r>
              <a:rPr lang="en-US" dirty="0"/>
              <a:t>and developers who want to completely control their production environments.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PaaS</a:t>
            </a:r>
            <a:r>
              <a:rPr lang="en-US" dirty="0"/>
              <a:t> (platform as a service) provides </a:t>
            </a:r>
            <a:r>
              <a:rPr lang="en-US" b="1" dirty="0"/>
              <a:t>managed environments for app deployments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Managed</a:t>
            </a:r>
            <a:r>
              <a:rPr lang="en-US" dirty="0"/>
              <a:t>" means that someone else cares about the hardware, software and its maintenance,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guarantees that the requested environment and services are constantly </a:t>
            </a:r>
            <a:r>
              <a:rPr lang="en-US" b="1" dirty="0"/>
              <a:t>up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don't care about the execution environment, only for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you have a Python app and you want to host it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Instead of </a:t>
            </a:r>
            <a:r>
              <a:rPr lang="en-US" b="1" dirty="0"/>
              <a:t>renting a cloud server</a:t>
            </a:r>
            <a:r>
              <a:rPr lang="en-US" dirty="0"/>
              <a:t>, you could deploy and run the app in the Heroku PaaS cloud or in Azure PaaS.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PaaS </a:t>
            </a:r>
            <a:r>
              <a:rPr lang="en-US" dirty="0"/>
              <a:t>model provides cloud environment for deploying and running apps,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developers do not care about the operating system, software platforms, application servers, database servers and other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Developers just send their source code or compiled app </a:t>
            </a:r>
            <a:r>
              <a:rPr lang="en-US" dirty="0"/>
              <a:t>to the cloud, configure some settings and </a:t>
            </a:r>
            <a:r>
              <a:rPr lang="en-US" b="1" dirty="0"/>
              <a:t>the app is live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PaaS platforms typically </a:t>
            </a:r>
            <a:r>
              <a:rPr lang="en-US" dirty="0"/>
              <a:t>provide a lot of </a:t>
            </a:r>
            <a:r>
              <a:rPr lang="en-US" b="1" dirty="0"/>
              <a:t>managed platform services</a:t>
            </a:r>
            <a:r>
              <a:rPr lang="en-US" dirty="0"/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databases (relational and document-based),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storage services (files, video, content-delivery networks and others),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message queue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logging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caching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and artificial intelligent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use PaaS to </a:t>
            </a:r>
            <a:r>
              <a:rPr lang="en-US" b="1" dirty="0"/>
              <a:t>simplify the development</a:t>
            </a:r>
            <a:r>
              <a:rPr lang="en-US" dirty="0"/>
              <a:t>, deployment and maintenance of their apps and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PaaS model </a:t>
            </a:r>
            <a:r>
              <a:rPr lang="en-US" dirty="0"/>
              <a:t>is mostly for </a:t>
            </a:r>
            <a:r>
              <a:rPr lang="en-US" b="1" dirty="0"/>
              <a:t>developers </a:t>
            </a:r>
            <a:r>
              <a:rPr lang="en-US" dirty="0"/>
              <a:t>who want to focus on the software, rather than on the environment that hosts it.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SaaS</a:t>
            </a:r>
            <a:r>
              <a:rPr lang="en-US" dirty="0"/>
              <a:t> (software as a service) provides </a:t>
            </a:r>
            <a:r>
              <a:rPr lang="en-US" b="1" dirty="0"/>
              <a:t>managed software instances</a:t>
            </a:r>
            <a:r>
              <a:rPr lang="en-US" b="0" dirty="0"/>
              <a:t>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Users pay for hosted software in the cloud (or get a limited version for free) and use it over Internet.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SaaS service are the </a:t>
            </a:r>
            <a:r>
              <a:rPr lang="en-US" b="1" dirty="0"/>
              <a:t>Office 365</a:t>
            </a:r>
            <a:r>
              <a:rPr lang="en-US" dirty="0"/>
              <a:t> application suite, </a:t>
            </a:r>
            <a:r>
              <a:rPr lang="en-US" b="1" dirty="0"/>
              <a:t>Google Docs</a:t>
            </a:r>
            <a:r>
              <a:rPr lang="en-US" dirty="0"/>
              <a:t> and WordPress.com website hosting cloud.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SaaS model </a:t>
            </a:r>
            <a:r>
              <a:rPr lang="en-US" dirty="0"/>
              <a:t>is mostly for </a:t>
            </a:r>
            <a:r>
              <a:rPr lang="en-US" b="1" dirty="0"/>
              <a:t>end users</a:t>
            </a:r>
            <a:r>
              <a:rPr lang="en-US" b="0" dirty="0"/>
              <a:t>, not for developers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Containers</a:t>
            </a:r>
            <a:r>
              <a:rPr lang="en-US" dirty="0"/>
              <a:t>, </a:t>
            </a:r>
            <a:r>
              <a:rPr lang="en-US" b="1" dirty="0"/>
              <a:t>Docker </a:t>
            </a:r>
            <a:r>
              <a:rPr lang="en-US" dirty="0"/>
              <a:t>and other </a:t>
            </a:r>
            <a:r>
              <a:rPr lang="en-US" b="1" dirty="0"/>
              <a:t>containerization platforms</a:t>
            </a:r>
            <a:r>
              <a:rPr lang="en-US" b="0" dirty="0"/>
              <a:t> (like "Linux Containers")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popular infrastructural </a:t>
            </a:r>
            <a:r>
              <a:rPr lang="en-US" b="1" dirty="0"/>
              <a:t>concept and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deploy, run and manage software installations and software environments</a:t>
            </a:r>
            <a:r>
              <a:rPr lang="bg-BG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packaged as "</a:t>
            </a:r>
            <a:r>
              <a:rPr lang="en-US" b="1" dirty="0"/>
              <a:t>containers images</a:t>
            </a:r>
            <a:r>
              <a:rPr lang="en-US" dirty="0"/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</a:t>
            </a:r>
            <a:r>
              <a:rPr lang="en-US" b="1" dirty="0"/>
              <a:t> container image</a:t>
            </a:r>
            <a:r>
              <a:rPr lang="en-US" b="0" dirty="0"/>
              <a:t> </a:t>
            </a:r>
            <a:r>
              <a:rPr lang="en-US" dirty="0"/>
              <a:t>is a standalone executable software package,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bundled together </a:t>
            </a:r>
            <a:r>
              <a:rPr lang="en-US" b="1" dirty="0"/>
              <a:t>with its dependencies</a:t>
            </a:r>
            <a:r>
              <a:rPr lang="en-US" b="0" dirty="0"/>
              <a:t> (operating system, code, runtime and others)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designed to </a:t>
            </a:r>
            <a:r>
              <a:rPr lang="en-US" b="1" dirty="0"/>
              <a:t>run in a virtual execution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Container images are a </a:t>
            </a:r>
            <a:r>
              <a:rPr lang="en-US" b="1" dirty="0"/>
              <a:t>set of files and folders</a:t>
            </a:r>
            <a:r>
              <a:rPr lang="en-US" dirty="0"/>
              <a:t>, packaged as </a:t>
            </a:r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TAR</a:t>
            </a:r>
            <a:r>
              <a:rPr lang="en-US" dirty="0"/>
              <a:t> or other archive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When you run a </a:t>
            </a:r>
            <a:r>
              <a:rPr lang="en-US" b="1" dirty="0"/>
              <a:t>container image</a:t>
            </a:r>
            <a:r>
              <a:rPr lang="en-US" b="0" dirty="0"/>
              <a:t>, it creates and runs a virtual app, called "</a:t>
            </a:r>
            <a:r>
              <a:rPr lang="en-US" b="1" dirty="0"/>
              <a:t>container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Thus,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container 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is, ultimately, just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running container image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 in the host environment.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bundle their own software, code, libraries and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are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isolated from one another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can communicate with each other through well-defined channels.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container host </a:t>
            </a:r>
            <a:r>
              <a:rPr lang="en-US" dirty="0"/>
              <a:t>could start, stop, pause and resume the containers.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typically holds an app, together with its runtime environment: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operating system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Ubuntu Linux)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runtime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(such as Node.js or Apache +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code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or its compiled binaries (such as the WordPress source code in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dependencies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libraries, frameworks and configuration settings, like curl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openssl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zlib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 </a:t>
            </a:r>
            <a:r>
              <a:rPr lang="en-US" b="1" dirty="0"/>
              <a:t>WordPress instance can run in a container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runs Linux + Apache web server + PHP + some libraries,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holds the WordPress code + some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 these components are </a:t>
            </a:r>
            <a:r>
              <a:rPr lang="en-US" b="1" dirty="0"/>
              <a:t>bundled together </a:t>
            </a:r>
            <a:r>
              <a:rPr lang="en-US" dirty="0"/>
              <a:t>and run as a single application in an isolated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benefits</a:t>
            </a:r>
            <a:r>
              <a:rPr lang="en-US" dirty="0"/>
              <a:t> of the containerization technology are: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simplified installation, configuration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Containers allow </a:t>
            </a:r>
            <a:r>
              <a:rPr lang="en-US" b="1" dirty="0"/>
              <a:t>automated configuration and management </a:t>
            </a:r>
            <a:r>
              <a:rPr lang="en-US" dirty="0"/>
              <a:t>of virtual software environments,</a:t>
            </a: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tools like </a:t>
            </a:r>
            <a:r>
              <a:rPr lang="en-US" b="1" dirty="0"/>
              <a:t>Kubernetes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Containerization is often associated with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</a:t>
            </a:r>
            <a:r>
              <a:rPr lang="en-US" dirty="0"/>
              <a:t>combines </a:t>
            </a:r>
            <a:r>
              <a:rPr lang="en-US" b="1" dirty="0"/>
              <a:t>agile principles and technologies </a:t>
            </a:r>
            <a:r>
              <a:rPr lang="en-US" dirty="0"/>
              <a:t>to implement </a:t>
            </a:r>
            <a:r>
              <a:rPr lang="en-US" b="1" dirty="0"/>
              <a:t>continuous delivery</a:t>
            </a:r>
            <a:r>
              <a:rPr lang="en-US" dirty="0"/>
              <a:t>, build automation, continuous integration, automated deployment, automated testing, automated releasing and automated monitoring of the software systems in the software development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engineers </a:t>
            </a:r>
            <a:r>
              <a:rPr lang="en-US" dirty="0"/>
              <a:t>often use </a:t>
            </a:r>
            <a:r>
              <a:rPr lang="en-US" b="1" dirty="0"/>
              <a:t>containers</a:t>
            </a:r>
            <a:r>
              <a:rPr lang="en-US" dirty="0"/>
              <a:t> to implement </a:t>
            </a:r>
            <a:r>
              <a:rPr lang="en-US" b="1" dirty="0"/>
              <a:t>automated provisioning</a:t>
            </a:r>
            <a:r>
              <a:rPr lang="en-US" dirty="0"/>
              <a:t> of development, testing and production environments.</a:t>
            </a: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bg-BG" dirty="0"/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runs as a service on Linux, Windows, and many could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you run Docker, you can </a:t>
            </a:r>
            <a:r>
              <a:rPr lang="en-US" b="1" dirty="0"/>
              <a:t>create container images</a:t>
            </a:r>
            <a:r>
              <a:rPr lang="en-US" dirty="0"/>
              <a:t>, using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</a:p>
          <a:p>
            <a:pPr lvl="0"/>
            <a:endParaRPr lang="bg-BG" dirty="0"/>
          </a:p>
          <a:p>
            <a:pPr lvl="0"/>
            <a:r>
              <a:rPr lang="en-US" dirty="0"/>
              <a:t>Docker </a:t>
            </a:r>
            <a:r>
              <a:rPr lang="en-US" b="1" dirty="0"/>
              <a:t>runs containers </a:t>
            </a:r>
            <a:r>
              <a:rPr lang="en-US" dirty="0"/>
              <a:t>from </a:t>
            </a:r>
            <a:r>
              <a:rPr lang="en-US" b="1" dirty="0"/>
              <a:t>local images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</a:t>
            </a:r>
            <a:r>
              <a:rPr lang="en-US" b="1" dirty="0"/>
              <a:t>downloaded from the Docker Hub </a:t>
            </a:r>
            <a:r>
              <a:rPr lang="en-US" dirty="0"/>
              <a:t>online repository,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created by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Docker containers</a:t>
            </a:r>
            <a:r>
              <a:rPr lang="en-US" dirty="0"/>
              <a:t> are virtual app instances, which can be started, stopped or put at pause.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can </a:t>
            </a:r>
            <a:r>
              <a:rPr lang="en-US" b="1" dirty="0"/>
              <a:t>connect to existing Docker containers</a:t>
            </a:r>
            <a:r>
              <a:rPr lang="en-US" dirty="0"/>
              <a:t> and manage them from the console.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Docker containers </a:t>
            </a:r>
            <a:r>
              <a:rPr lang="en-US" b="1" dirty="0"/>
              <a:t>can expose network ports </a:t>
            </a:r>
            <a:r>
              <a:rPr lang="en-US" dirty="0"/>
              <a:t>(like the </a:t>
            </a:r>
            <a:r>
              <a:rPr lang="en-US" b="1" dirty="0"/>
              <a:t>HTTP port 80</a:t>
            </a:r>
            <a:r>
              <a:rPr lang="en-US" dirty="0"/>
              <a:t>) to the host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Thus, containers can serve Internet traffic from their host machine.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Docker is open-source</a:t>
            </a:r>
            <a:r>
              <a:rPr lang="en-US" b="0" dirty="0"/>
              <a:t> software.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r</a:t>
            </a:r>
            <a:r>
              <a:rPr lang="en-US" dirty="0"/>
              <a:t>uns on Linux, Windows and Mac.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images can run in many </a:t>
            </a:r>
            <a:r>
              <a:rPr lang="en-US" b="1" dirty="0"/>
              <a:t>cloud environments</a:t>
            </a:r>
            <a:r>
              <a:rPr lang="en-US" dirty="0"/>
              <a:t>, such as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latin typeface="AmazonEmberBold"/>
              </a:rPr>
              <a:t>Amazon Elastic Container Service" and Docker for Azure.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Docker Compose 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is another container-based technology for defining and running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multi-container Docker applications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For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example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using Docker Compose developers can run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WordPress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 +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in two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separate containers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with an integration between them,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so that the WordPress instance store its data in the MySQL database.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play a bit with Docker</a:t>
            </a:r>
            <a:r>
              <a:rPr lang="en-US" dirty="0"/>
              <a:t>, to demonstrate its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install </a:t>
            </a:r>
            <a:r>
              <a:rPr lang="en-US" b="1" dirty="0"/>
              <a:t>Docker</a:t>
            </a:r>
            <a:r>
              <a:rPr lang="en-US" dirty="0"/>
              <a:t> on your local computer and run some Docker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you can use the </a:t>
            </a:r>
            <a:r>
              <a:rPr lang="en-US" b="1" dirty="0"/>
              <a:t>Docker online playground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requires a free </a:t>
            </a:r>
            <a:r>
              <a:rPr lang="en-US" b="1" dirty="0"/>
              <a:t>Docker Hub registration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open the </a:t>
            </a:r>
            <a:r>
              <a:rPr lang="en-US" b="1" dirty="0"/>
              <a:t>Docker playground </a:t>
            </a:r>
            <a:r>
              <a:rPr lang="en-US" b="0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create a new </a:t>
            </a:r>
            <a:r>
              <a:rPr lang="en-US" b="1" dirty="0"/>
              <a:t>Docker instance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shall see the Docker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type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we can type "</a:t>
            </a:r>
            <a:r>
              <a:rPr lang="en-US" b="1" dirty="0"/>
              <a:t>docker -v</a:t>
            </a:r>
            <a:r>
              <a:rPr lang="en-US" b="0" dirty="0"/>
              <a:t>". It shows the Docker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Now, let's </a:t>
            </a:r>
            <a:r>
              <a:rPr lang="en-US" b="1" dirty="0"/>
              <a:t>run a container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following command </a:t>
            </a:r>
            <a:r>
              <a:rPr lang="en-US" b="1" dirty="0"/>
              <a:t>downloads a Docker image</a:t>
            </a:r>
            <a:r>
              <a:rPr lang="en-US" dirty="0"/>
              <a:t> and </a:t>
            </a:r>
            <a:r>
              <a:rPr lang="en-US" b="1" dirty="0"/>
              <a:t>runs it </a:t>
            </a:r>
            <a:r>
              <a:rPr lang="en-US" dirty="0"/>
              <a:t>in a new container: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-p:8080:80 dockersamples/static-site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</a:t>
            </a:r>
            <a:r>
              <a:rPr lang="en-US" b="1" dirty="0"/>
              <a:t>run the above command </a:t>
            </a:r>
            <a:r>
              <a:rPr lang="en-US" dirty="0"/>
              <a:t>and we wait for its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</a:t>
            </a:r>
            <a:r>
              <a:rPr lang="en-US" dirty="0"/>
              <a:t>to download the image and their dependencies.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image name is "</a:t>
            </a:r>
            <a:r>
              <a:rPr lang="en-US" sz="1200" b="1" noProof="1"/>
              <a:t>dockersamples/static-site</a:t>
            </a:r>
            <a:r>
              <a:rPr lang="en-US" sz="1200" b="0" noProof="1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image will be </a:t>
            </a:r>
            <a:r>
              <a:rPr lang="en-US" sz="1200" b="1" noProof="1"/>
              <a:t>downloaded from Internet</a:t>
            </a:r>
            <a:r>
              <a:rPr lang="en-US" sz="1200" b="0" noProof="1"/>
              <a:t>, from the </a:t>
            </a:r>
            <a:r>
              <a:rPr lang="en-US" sz="1200" b="1" noProof="1"/>
              <a:t>Docker Hub </a:t>
            </a:r>
            <a:r>
              <a:rPr lang="en-US" sz="1200" b="0" noProof="1"/>
              <a:t>image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above command also </a:t>
            </a:r>
            <a:r>
              <a:rPr lang="en-US" sz="1200" b="1" noProof="1"/>
              <a:t>maps the port 80 from the container to port 8080 at the host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way the Web server, running in the container, will be visible from the host machine and from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"</a:t>
            </a:r>
            <a:r>
              <a:rPr lang="en-US" sz="1200" b="1" noProof="1"/>
              <a:t>hypen d</a:t>
            </a:r>
            <a:r>
              <a:rPr lang="en-US" sz="1200" b="0" noProof="1"/>
              <a:t>" option runs the container in background, instead of launching its console.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Now the container is up and </a:t>
            </a:r>
            <a:r>
              <a:rPr lang="en-US" b="1" dirty="0"/>
              <a:t>running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local machine we can </a:t>
            </a:r>
            <a:r>
              <a:rPr lang="en-US" b="1" dirty="0"/>
              <a:t>o</a:t>
            </a:r>
            <a:r>
              <a:rPr lang="en-US" sz="3400" b="1" dirty="0"/>
              <a:t>pen the exposed URL</a:t>
            </a:r>
            <a:r>
              <a:rPr lang="en-US" sz="3400" dirty="0"/>
              <a:t>: </a:t>
            </a:r>
            <a:r>
              <a:rPr lang="en-US" sz="3400" noProof="1">
                <a:hlinkClick r:id="rId4"/>
              </a:rPr>
              <a:t>http://localhost:8080</a:t>
            </a:r>
            <a:r>
              <a:rPr lang="en-US" sz="3400" noProof="1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In the </a:t>
            </a:r>
            <a:r>
              <a:rPr lang="en-US" sz="3400" b="1" noProof="1"/>
              <a:t>Docker Playground </a:t>
            </a:r>
            <a:r>
              <a:rPr lang="en-US" sz="3400" noProof="1"/>
              <a:t>the port 8080 from the Docker host is mapped to an automatically created URL.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We can open the [8080] link and we shall </a:t>
            </a:r>
            <a:r>
              <a:rPr lang="en-US" sz="3400" b="1" noProof="1"/>
              <a:t>access the app </a:t>
            </a:r>
            <a:r>
              <a:rPr lang="en-US" sz="3400" noProof="1"/>
              <a:t>from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This Web page is </a:t>
            </a:r>
            <a:r>
              <a:rPr lang="en-US" sz="3400" b="1" noProof="1"/>
              <a:t>served by the Web server</a:t>
            </a:r>
            <a:r>
              <a:rPr lang="en-US" sz="3400" noProof="1"/>
              <a:t>, running inside the Docker container.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noProof="1"/>
              <a:t>We can </a:t>
            </a:r>
            <a:r>
              <a:rPr lang="en-US" sz="3400" b="1" noProof="1"/>
              <a:t>view the currently running Docker containers</a:t>
            </a:r>
            <a:r>
              <a:rPr lang="en-US" sz="3400" b="0" noProof="1"/>
              <a:t> by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lists all containers, along with some details about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Now let's </a:t>
            </a:r>
            <a:r>
              <a:rPr lang="en-US" sz="1200" b="1" dirty="0"/>
              <a:t>run a second container </a:t>
            </a:r>
            <a:r>
              <a:rPr lang="en-US" sz="1200" dirty="0"/>
              <a:t>in parallel. We shall use a similar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-p:8081:80 dockersamples/static-site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same container, but we expose its port 80 to different port on the host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now have </a:t>
            </a:r>
            <a:r>
              <a:rPr lang="en-US" sz="1200" b="1" noProof="1"/>
              <a:t>two containers running simultaneously </a:t>
            </a:r>
            <a:r>
              <a:rPr lang="en-US" sz="1200" b="0" noProof="1"/>
              <a:t>on the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open the apps from these two contaners from their exposed 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Let's now login into the first container: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exec -it </a:t>
            </a:r>
            <a:r>
              <a:rPr lang="en-US" b="1" i="1" dirty="0"/>
              <a:t>{process id or name}</a:t>
            </a:r>
            <a:r>
              <a:rPr lang="bg-BG" b="1" i="1" dirty="0"/>
              <a:t> </a:t>
            </a:r>
            <a:r>
              <a:rPr lang="en-US" b="1" i="0" dirty="0"/>
              <a:t>bash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executes in the specified container the "</a:t>
            </a:r>
            <a:r>
              <a:rPr lang="en-US" b="1" i="0" dirty="0"/>
              <a:t>bash</a:t>
            </a:r>
            <a:r>
              <a:rPr lang="en-US" b="0" i="0" dirty="0"/>
              <a:t>" shell in interactive (command line) mode.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login is successful, and we can </a:t>
            </a:r>
            <a:r>
              <a:rPr lang="en-US" b="1" i="0" dirty="0"/>
              <a:t>type commands</a:t>
            </a:r>
            <a:r>
              <a:rPr lang="en-US" b="0" i="0" dirty="0"/>
              <a:t> inside the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Let's list the local files in the container: </a:t>
            </a:r>
            <a:r>
              <a:rPr lang="en-US" b="1" i="0" dirty="0"/>
              <a:t>ls -al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View the content of the main Web page, served by the </a:t>
            </a:r>
            <a:r>
              <a:rPr lang="en-US" b="0" i="0" dirty="0" err="1"/>
              <a:t>nginx</a:t>
            </a:r>
            <a:r>
              <a:rPr lang="en-US" b="0" i="0" dirty="0"/>
              <a:t> Web server: </a:t>
            </a:r>
            <a:r>
              <a:rPr lang="en-US" b="1" i="0" dirty="0"/>
              <a:t>cat index.html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Exit from the container's interactive shell: </a:t>
            </a:r>
            <a:r>
              <a:rPr lang="en-US" b="1" i="0" dirty="0"/>
              <a:t>exit</a:t>
            </a:r>
            <a:endParaRPr lang="en-US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can stop certain container by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docker kill </a:t>
            </a:r>
            <a:r>
              <a:rPr lang="en-US" b="1" i="1" dirty="0"/>
              <a:t>+ the process id 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We can use the </a:t>
            </a:r>
            <a:r>
              <a:rPr lang="en-US" b="1" i="0" dirty="0"/>
              <a:t>[Tab] key </a:t>
            </a:r>
            <a:r>
              <a:rPr lang="en-US" b="0" i="0" dirty="0"/>
              <a:t>to autocomplete the container name.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Now the container is </a:t>
            </a:r>
            <a:r>
              <a:rPr lang="en-US" b="1" i="0" dirty="0"/>
              <a:t>terminated</a:t>
            </a:r>
            <a:r>
              <a:rPr lang="en-US" b="0" i="0" dirty="0"/>
              <a:t>, and the exposed Web sites are no longer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Note that it is normal if you don't understand everything about containers and Docker.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idea of this demonstration is to </a:t>
            </a:r>
            <a:r>
              <a:rPr lang="en-US" b="1" i="0" dirty="0"/>
              <a:t>understand the concept of "containers"</a:t>
            </a:r>
            <a:r>
              <a:rPr lang="en-US" b="0" i="0" dirty="0"/>
              <a:t> as a tool to run pre-packaged apps and software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/>
              <a:t>Containerization is an important concept </a:t>
            </a:r>
            <a:r>
              <a:rPr lang="en-US" b="0" i="0" dirty="0"/>
              <a:t>in software infrastructure and developers should be familiar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5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already made a </a:t>
            </a:r>
            <a:r>
              <a:rPr lang="en-US" b="1" dirty="0"/>
              <a:t>live coding demonstration </a:t>
            </a:r>
            <a:r>
              <a:rPr lang="en-US" dirty="0"/>
              <a:t>about containers and Docker.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experiment with Docker at the </a:t>
            </a:r>
            <a:r>
              <a:rPr lang="en-US" b="1" dirty="0"/>
              <a:t>Docker Playground </a:t>
            </a:r>
            <a:r>
              <a:rPr lang="en-US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yourself and have fun.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Working with </a:t>
            </a:r>
            <a:r>
              <a:rPr lang="en-US" b="1" noProof="0" dirty="0"/>
              <a:t>operating systems </a:t>
            </a:r>
            <a:r>
              <a:rPr lang="en-US" noProof="0" dirty="0"/>
              <a:t>(Linux, Windows, MacOS or others) is an important skill for software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Developers should </a:t>
            </a:r>
            <a:r>
              <a:rPr lang="en-US" b="1" noProof="0" dirty="0"/>
              <a:t>understand the basic concepts of operating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and how </a:t>
            </a:r>
            <a:r>
              <a:rPr lang="en-US" b="1" noProof="0" dirty="0"/>
              <a:t>processes</a:t>
            </a:r>
            <a:r>
              <a:rPr lang="en-US" noProof="0" dirty="0"/>
              <a:t>, </a:t>
            </a:r>
            <a:r>
              <a:rPr lang="en-US" b="1" noProof="0" dirty="0"/>
              <a:t>users</a:t>
            </a:r>
            <a:r>
              <a:rPr lang="en-US" noProof="0" dirty="0"/>
              <a:t>, </a:t>
            </a:r>
            <a:r>
              <a:rPr lang="en-US" b="1" noProof="0" dirty="0"/>
              <a:t>file system</a:t>
            </a:r>
            <a:r>
              <a:rPr lang="en-US" noProof="0" dirty="0"/>
              <a:t>, the </a:t>
            </a:r>
            <a:r>
              <a:rPr lang="en-US" b="1" noProof="0" dirty="0"/>
              <a:t>input and output </a:t>
            </a:r>
            <a:r>
              <a:rPr lang="en-US" noProof="0" dirty="0"/>
              <a:t>and the </a:t>
            </a:r>
            <a:r>
              <a:rPr lang="en-US" b="1" noProof="0" dirty="0"/>
              <a:t>console</a:t>
            </a:r>
            <a:r>
              <a:rPr lang="en-US" noProof="0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Linux </a:t>
            </a:r>
            <a:r>
              <a:rPr lang="en-US" noProof="0" dirty="0"/>
              <a:t>is the most important operating system for software developers.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Every developer should be familiar with the </a:t>
            </a:r>
            <a:r>
              <a:rPr lang="en-US" b="1" noProof="0" dirty="0"/>
              <a:t>basic Linux console commands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Other </a:t>
            </a:r>
            <a:r>
              <a:rPr lang="en-US" b="1" noProof="0" dirty="0"/>
              <a:t>important Linux skills </a:t>
            </a:r>
            <a:r>
              <a:rPr lang="en-US" noProof="0" dirty="0"/>
              <a:t>are: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Installation, configuration and basic system administration of Linux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Installing and configuring software from the Linux shell.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management, working with the file system, configuring users and permissions, managing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Developers need all these skills</a:t>
            </a:r>
            <a:r>
              <a:rPr lang="en-US" noProof="0" dirty="0"/>
              <a:t>, when they install, manage and troubleshoot production software,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hosted in Linux environment or in Linux-based containers.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Soon or later you will need to configure and </a:t>
            </a:r>
            <a:r>
              <a:rPr lang="en-US" b="1" noProof="0" dirty="0"/>
              <a:t>manage the execution environment</a:t>
            </a:r>
            <a:r>
              <a:rPr lang="en-US" noProof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so find a way to learn the Linux basics.</a:t>
            </a:r>
          </a:p>
          <a:p>
            <a:endParaRPr lang="en-US" noProof="0" dirty="0"/>
          </a:p>
          <a:p>
            <a:r>
              <a:rPr lang="en-US" noProof="0" dirty="0"/>
              <a:t>These are sample </a:t>
            </a:r>
            <a:r>
              <a:rPr lang="en-US" b="1" noProof="0" dirty="0"/>
              <a:t>Linux shell commands</a:t>
            </a:r>
            <a:r>
              <a:rPr lang="en-US" noProof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just to illustrate what a </a:t>
            </a:r>
            <a:r>
              <a:rPr lang="en-US" b="1" noProof="0" dirty="0"/>
              <a:t>Linux console </a:t>
            </a:r>
            <a:r>
              <a:rPr lang="en-US" b="0" noProof="0" dirty="0"/>
              <a:t>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and what a </a:t>
            </a:r>
            <a:r>
              <a:rPr lang="en-US" b="1" noProof="0" dirty="0"/>
              <a:t>Linux command</a:t>
            </a:r>
            <a:r>
              <a:rPr lang="en-US" b="0" noProof="0" dirty="0"/>
              <a:t> is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I will first </a:t>
            </a:r>
            <a:r>
              <a:rPr lang="en-US" b="1" noProof="0" dirty="0"/>
              <a:t>start the Linux shell</a:t>
            </a:r>
            <a:r>
              <a:rPr lang="en-US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have an </a:t>
            </a:r>
            <a:r>
              <a:rPr lang="en-US" b="1" noProof="0" dirty="0"/>
              <a:t>Ubuntu Linux</a:t>
            </a:r>
            <a:r>
              <a:rPr lang="en-US" noProof="0" dirty="0"/>
              <a:t> on my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This is </a:t>
            </a:r>
            <a:r>
              <a:rPr lang="en-US" b="1" noProof="0" dirty="0"/>
              <a:t>the Linux shell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I can write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Like "</a:t>
            </a:r>
            <a:r>
              <a:rPr lang="en-US" b="1" noProof="1"/>
              <a:t>pwd</a:t>
            </a:r>
            <a:r>
              <a:rPr lang="en-US" noProof="0" dirty="0"/>
              <a:t>". It shows the </a:t>
            </a:r>
            <a:r>
              <a:rPr lang="en-US" b="1" noProof="0" dirty="0"/>
              <a:t>current directory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1"/>
              <a:t>whoami</a:t>
            </a:r>
            <a:r>
              <a:rPr lang="en-US" noProof="0" dirty="0"/>
              <a:t>" command. It shows the </a:t>
            </a:r>
            <a:r>
              <a:rPr lang="en-US" b="1" noProof="0" dirty="0"/>
              <a:t>current user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0" dirty="0"/>
              <a:t>echo</a:t>
            </a:r>
            <a:r>
              <a:rPr lang="en-US" noProof="0" dirty="0"/>
              <a:t>" command, which prints a message. For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echo "Hello Linux shell"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let's </a:t>
            </a:r>
            <a:r>
              <a:rPr lang="en-US" b="1" noProof="0" dirty="0"/>
              <a:t>create a file</a:t>
            </a:r>
            <a:r>
              <a:rPr lang="en-US" noProof="0" dirty="0"/>
              <a:t>. The command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noProof="0" dirty="0"/>
              <a:t>cat &gt; hello.txt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noProof="0" dirty="0"/>
              <a:t>This command </a:t>
            </a:r>
            <a:r>
              <a:rPr lang="en-US" sz="1200" b="1" noProof="0" dirty="0"/>
              <a:t>creates a file </a:t>
            </a:r>
            <a:r>
              <a:rPr lang="en-US" sz="1200" noProof="0" dirty="0"/>
              <a:t>named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 in the current directory.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Then you can type some text and press [Enter]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Some text…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And more text…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Finally, press </a:t>
            </a:r>
            <a:r>
              <a:rPr lang="en-US" sz="1200" b="1" noProof="1"/>
              <a:t>[Ctrl+D]</a:t>
            </a:r>
            <a:r>
              <a:rPr lang="en-US" sz="1200" noProof="0" dirty="0"/>
              <a:t> to save the file and stop the "</a:t>
            </a:r>
            <a:r>
              <a:rPr lang="en-US" sz="1200" b="1" noProof="0" dirty="0"/>
              <a:t>cat</a:t>
            </a:r>
            <a:r>
              <a:rPr lang="en-US" sz="1200" noProof="0" dirty="0"/>
              <a:t>"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Now we have the file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the files </a:t>
            </a:r>
            <a:r>
              <a:rPr lang="en-US" sz="1200" noProof="0" dirty="0"/>
              <a:t>in the current directory by the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0" dirty="0"/>
              <a:t>This is the file we created a moment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noProof="0" dirty="0"/>
          </a:p>
          <a:p>
            <a:pPr lvl="0"/>
            <a:r>
              <a:rPr lang="en-US" noProof="0" dirty="0"/>
              <a:t>Now we want to </a:t>
            </a:r>
            <a:r>
              <a:rPr lang="en-US" b="1" noProof="0" dirty="0"/>
              <a:t>rename the file</a:t>
            </a:r>
            <a:r>
              <a:rPr lang="en-US" noProof="0" dirty="0"/>
              <a:t>. We shall use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mv hello.txt welcome.txt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This command moves the file "</a:t>
            </a:r>
            <a:r>
              <a:rPr lang="en-US" b="1" noProof="0" dirty="0"/>
              <a:t>hello.txt</a:t>
            </a:r>
            <a:r>
              <a:rPr lang="en-US" noProof="0" dirty="0"/>
              <a:t>" into a new location, into a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result is that </a:t>
            </a:r>
            <a:r>
              <a:rPr lang="en-US" b="1" noProof="0" dirty="0"/>
              <a:t>the file changes its name</a:t>
            </a:r>
            <a:r>
              <a:rPr lang="en-US" noProof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again the files</a:t>
            </a:r>
            <a:r>
              <a:rPr lang="en-US" sz="1200" noProof="0" dirty="0"/>
              <a:t> in the current directory: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we see the new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  <a:endParaRPr lang="bg-BG" noProof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noProof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Let's view what's inside this file. We use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cat welcome.txt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 can use the </a:t>
            </a:r>
            <a:r>
              <a:rPr lang="en-US" sz="1200" b="1" noProof="1"/>
              <a:t>[Tab] key to auto-complete </a:t>
            </a:r>
            <a:r>
              <a:rPr lang="en-US" sz="1200" b="0" noProof="1"/>
              <a:t>the current shell command.</a:t>
            </a:r>
            <a:endParaRPr lang="en-US" sz="1200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0" dirty="0"/>
              <a:t>This command will </a:t>
            </a:r>
            <a:r>
              <a:rPr lang="en-US" sz="1200" b="1" noProof="0" dirty="0"/>
              <a:t>display the content</a:t>
            </a:r>
            <a:r>
              <a:rPr lang="en-US" sz="1200" b="0" noProof="0" dirty="0"/>
              <a:t> of the file "</a:t>
            </a:r>
            <a:r>
              <a:rPr lang="en-US" sz="1200" b="1" noProof="0" dirty="0"/>
              <a:t>welcome.txt</a:t>
            </a:r>
            <a:r>
              <a:rPr lang="en-US" sz="1200" b="0" noProof="0" dirty="0"/>
              <a:t>" from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do not try to learn all the commands mentioned.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Instead, try to understand </a:t>
            </a:r>
            <a:r>
              <a:rPr lang="en-US" sz="1200" b="1" noProof="1"/>
              <a:t>the concept of Linux console</a:t>
            </a:r>
            <a:r>
              <a:rPr lang="en-US" sz="1200" b="0" noProof="1"/>
              <a:t> as a command-based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for managing the operating system, the file system, processes and other objects in the 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4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Some important concepts from the </a:t>
            </a:r>
            <a:r>
              <a:rPr lang="en-US" sz="3600" b="1" dirty="0"/>
              <a:t>software engineering</a:t>
            </a:r>
            <a:r>
              <a:rPr lang="en-US" sz="3600" b="0" dirty="0"/>
              <a:t>, including the following:</a:t>
            </a:r>
            <a:endParaRPr lang="en-US" sz="3600" b="1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development lifecycle</a:t>
            </a:r>
            <a:r>
              <a:rPr lang="en-US" sz="3600" dirty="0"/>
              <a:t>: requirements analysis, software design, software implementation, testing, deployment and maintenance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quality assurance </a:t>
            </a:r>
            <a:r>
              <a:rPr lang="en-US" sz="3600" dirty="0"/>
              <a:t>(QA): bugs and bug trackers, testing (manual and automated), the quality assurance role in software development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  <a:endParaRPr lang="bg-BG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Unit testing</a:t>
            </a:r>
            <a:r>
              <a:rPr lang="en-US" sz="3600" dirty="0"/>
              <a:t>: principles, patterns and practices and unit testing frameworks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Source control systems</a:t>
            </a:r>
            <a:r>
              <a:rPr lang="en-US" sz="3600" dirty="0"/>
              <a:t>: working with a shared source code in a team, version control systems, Git and GitHub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Project trackers</a:t>
            </a:r>
            <a:r>
              <a:rPr lang="en-US" sz="3600" dirty="0"/>
              <a:t>, managing the work in a team, and the concepts of "</a:t>
            </a:r>
            <a:r>
              <a:rPr lang="en-US" sz="3600" b="1" dirty="0"/>
              <a:t>Kanban boards</a:t>
            </a:r>
            <a:r>
              <a:rPr lang="en-US" sz="3600" dirty="0"/>
              <a:t>"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All these </a:t>
            </a:r>
            <a:r>
              <a:rPr lang="en-US" sz="3600" b="1" dirty="0"/>
              <a:t>fundamental concepts and principles </a:t>
            </a:r>
            <a:r>
              <a:rPr lang="en-US" sz="3600" dirty="0"/>
              <a:t>are important </a:t>
            </a:r>
            <a:r>
              <a:rPr lang="en-US" sz="3600" b="1" dirty="0"/>
              <a:t>long-term knowledge</a:t>
            </a:r>
            <a:r>
              <a:rPr lang="en-US" sz="3600" dirty="0"/>
              <a:t>, which software engineers gain during their education and experience over the years of their careers.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takes years to master all of this, but it is a </a:t>
            </a:r>
            <a:r>
              <a:rPr lang="en-US" sz="3600" b="1" dirty="0"/>
              <a:t>fundamental knowledge</a:t>
            </a:r>
            <a:r>
              <a:rPr lang="en-US" sz="3600" dirty="0"/>
              <a:t>, that is slowly changing, and modern software technologies rely heavily on it.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Experienced developers know that once they get a </a:t>
            </a:r>
            <a:r>
              <a:rPr lang="en-US" sz="3600" b="1" dirty="0"/>
              <a:t>thorough understanding of the main computer science and software development concepts</a:t>
            </a:r>
            <a:r>
              <a:rPr lang="en-US" sz="3600" dirty="0"/>
              <a:t>, they can </a:t>
            </a:r>
            <a:r>
              <a:rPr lang="en-US" sz="3600" b="1" dirty="0"/>
              <a:t>easily learn new technologies </a:t>
            </a:r>
            <a:r>
              <a:rPr lang="en-US" sz="3600" dirty="0"/>
              <a:t>and upgrade their technical expertise.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Let's look briefly at these </a:t>
            </a:r>
            <a:r>
              <a:rPr lang="en-US" sz="3600" b="1" dirty="0"/>
              <a:t>fundamental principles and concepts</a:t>
            </a:r>
            <a:r>
              <a:rPr lang="en-US" sz="3600" dirty="0"/>
              <a:t> in the following topics in this lesson.</a:t>
            </a:r>
            <a:br>
              <a:rPr lang="en-US" sz="3600" dirty="0"/>
            </a:b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play with Linux commands </a:t>
            </a:r>
            <a:r>
              <a:rPr lang="en-US" dirty="0"/>
              <a:t>yourself, you can follow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it takes some time to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shell script</a:t>
            </a:r>
            <a:r>
              <a:rPr lang="en-US" dirty="0"/>
              <a:t>, stored in a file "</a:t>
            </a:r>
            <a:r>
              <a:rPr lang="en-US" b="1" dirty="0"/>
              <a:t>main.sh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script holds a sequence of Linux shell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script </a:t>
            </a:r>
            <a:r>
              <a:rPr lang="en-US" dirty="0"/>
              <a:t>and see its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some text, then writes some text in a file, then displays the content of the file, then displays some information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machine using the "</a:t>
            </a:r>
            <a:r>
              <a:rPr lang="en-US" b="1" dirty="0" err="1"/>
              <a:t>uname</a:t>
            </a:r>
            <a:r>
              <a:rPr lang="en-US" b="1" dirty="0"/>
              <a:t> -a</a:t>
            </a:r>
            <a:r>
              <a:rPr lang="en-US" dirty="0"/>
              <a:t>" command,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current user using "</a:t>
            </a:r>
            <a:r>
              <a:rPr lang="en-US" b="1" dirty="0" err="1"/>
              <a:t>whoami</a:t>
            </a:r>
            <a:r>
              <a:rPr lang="en-US" dirty="0"/>
              <a:t>",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active processes in the OS using "</a:t>
            </a:r>
            <a:r>
              <a:rPr lang="en-US" b="1" dirty="0" err="1"/>
              <a:t>ps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don't try to understand everything.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Instead focus on </a:t>
            </a:r>
            <a:r>
              <a:rPr lang="en-US" b="1" dirty="0"/>
              <a:t>the concept of Linux shell </a:t>
            </a:r>
            <a:r>
              <a:rPr lang="en-US" b="0" dirty="0"/>
              <a:t>and </a:t>
            </a:r>
            <a:r>
              <a:rPr lang="en-US" b="1" dirty="0"/>
              <a:t>shell scripts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are important in software development.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Linux shell </a:t>
            </a:r>
            <a:r>
              <a:rPr lang="en-US" dirty="0"/>
              <a:t>allows to control the operating system through </a:t>
            </a:r>
            <a:r>
              <a:rPr lang="en-US" b="1" dirty="0"/>
              <a:t>commands</a:t>
            </a:r>
            <a:r>
              <a:rPr lang="en-US" dirty="0"/>
              <a:t>, executed in interactive mode.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Shell scripts </a:t>
            </a:r>
            <a:r>
              <a:rPr lang="en-US" dirty="0"/>
              <a:t>consists of sequences of shell commands (like programs in programming) and are used to automate some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Internet of Things (IoT)</a:t>
            </a:r>
            <a:r>
              <a:rPr lang="en-US" dirty="0"/>
              <a:t> is the concept of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connected devices</a:t>
            </a:r>
            <a:r>
              <a:rPr lang="en-US" dirty="0"/>
              <a:t>, such as microcontrollers and mini-computers,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together with </a:t>
            </a:r>
            <a:r>
              <a:rPr lang="en-US" b="1" dirty="0"/>
              <a:t>back-end infrastructure</a:t>
            </a:r>
            <a:r>
              <a:rPr lang="en-US" b="0" dirty="0"/>
              <a:t>, such as IoT clouds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collect data, control processes, communicate with other devices,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attempt to build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smarter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responsive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world,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simplify our lives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through technologies.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Let's look at the basic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concepts and principles behind IoT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Embedded systems </a:t>
            </a:r>
            <a:r>
              <a:rPr lang="en-US" dirty="0"/>
              <a:t>and </a:t>
            </a:r>
            <a:r>
              <a:rPr lang="en-US" b="1" dirty="0"/>
              <a:t>Internet of Things</a:t>
            </a:r>
            <a:r>
              <a:rPr lang="en-US" dirty="0"/>
              <a:t> (IoT) are a broad branch of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what is "</a:t>
            </a:r>
            <a:r>
              <a:rPr lang="en-US" b="1" dirty="0"/>
              <a:t>embedded system</a:t>
            </a:r>
            <a:r>
              <a:rPr lang="en-US" b="0" dirty="0"/>
              <a:t>"?</a:t>
            </a:r>
          </a:p>
          <a:p>
            <a:endParaRPr lang="en-US" b="1" dirty="0"/>
          </a:p>
          <a:p>
            <a:r>
              <a:rPr lang="en-US" b="1" dirty="0"/>
              <a:t>Embedded systems </a:t>
            </a:r>
            <a:r>
              <a:rPr lang="en-US" b="0" dirty="0"/>
              <a:t>are </a:t>
            </a:r>
            <a:r>
              <a:rPr lang="en-US" dirty="0"/>
              <a:t>hardware + software,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dedicated to certain task,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controlling the lights at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controlling the heating at home.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called "</a:t>
            </a:r>
            <a:r>
              <a:rPr lang="en-US" b="1" dirty="0"/>
              <a:t>embedded systems</a:t>
            </a:r>
            <a:r>
              <a:rPr lang="en-US" dirty="0"/>
              <a:t>",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are often </a:t>
            </a:r>
            <a:r>
              <a:rPr lang="en-US" b="1" dirty="0"/>
              <a:t>embedded in bigger hardware products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air conditioners, automated heating systems, automated watering systems and cars.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Typically embedded systems use a </a:t>
            </a:r>
            <a:r>
              <a:rPr lang="en-US" b="1" dirty="0"/>
              <a:t>hardware with limited resources </a:t>
            </a:r>
            <a:r>
              <a:rPr lang="en-US" dirty="0"/>
              <a:t>(CPU, RAM, battery and others).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embedded systems run on a </a:t>
            </a:r>
            <a:r>
              <a:rPr lang="en-US" b="1" dirty="0"/>
              <a:t>microcontroller</a:t>
            </a:r>
            <a:r>
              <a:rPr lang="en-US" dirty="0"/>
              <a:t> or </a:t>
            </a:r>
            <a:r>
              <a:rPr lang="en-US" b="1" dirty="0"/>
              <a:t>mini-computer</a:t>
            </a:r>
            <a:r>
              <a:rPr lang="bg-BG" b="0" dirty="0"/>
              <a:t>.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Embedded systems can be powered by a </a:t>
            </a:r>
            <a:r>
              <a:rPr lang="en-US" b="1" dirty="0"/>
              <a:t>power adapter </a:t>
            </a:r>
            <a:r>
              <a:rPr lang="en-US" b="0" dirty="0"/>
              <a:t>of by a </a:t>
            </a:r>
            <a:r>
              <a:rPr lang="en-US" b="1" dirty="0"/>
              <a:t>battery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systems are controlled by </a:t>
            </a:r>
            <a:r>
              <a:rPr lang="en-US" b="1" dirty="0"/>
              <a:t>software</a:t>
            </a:r>
            <a:r>
              <a:rPr lang="en-US" dirty="0"/>
              <a:t>, written by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embedded systems have an </a:t>
            </a:r>
            <a:r>
              <a:rPr lang="en-US" b="1" dirty="0"/>
              <a:t>operating system</a:t>
            </a:r>
            <a:r>
              <a:rPr lang="en-US" dirty="0"/>
              <a:t> with processes and file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systems run on more powerful hardware and can do more complex calculations and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execute your program directly, </a:t>
            </a:r>
            <a:r>
              <a:rPr lang="en-US" b="1" dirty="0"/>
              <a:t>without an operating system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</a:t>
            </a:r>
            <a:r>
              <a:rPr lang="en-US" b="1" dirty="0"/>
              <a:t>Internet of Things</a:t>
            </a:r>
            <a:r>
              <a:rPr lang="en-US" dirty="0"/>
              <a:t>" devices (</a:t>
            </a:r>
            <a:r>
              <a:rPr lang="en-US" b="1" dirty="0"/>
              <a:t>IoT devices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</a:t>
            </a:r>
            <a:r>
              <a:rPr lang="en-US" dirty="0"/>
              <a:t>is the concept of "Internet-connected" or "cloud-connected" devices, which </a:t>
            </a:r>
            <a:r>
              <a:rPr lang="en-US" b="1" dirty="0"/>
              <a:t>can be controlled remotely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devices collect data </a:t>
            </a:r>
            <a:r>
              <a:rPr lang="en-US" b="0" dirty="0"/>
              <a:t>from their sensors and other sources and upload this data to an </a:t>
            </a:r>
            <a:r>
              <a:rPr lang="en-US" b="1" dirty="0"/>
              <a:t>IoT cloud</a:t>
            </a:r>
            <a:r>
              <a:rPr lang="bg-BG" b="0" dirty="0"/>
              <a:t> </a:t>
            </a:r>
            <a:r>
              <a:rPr lang="en-US" b="0" dirty="0"/>
              <a:t>or </a:t>
            </a:r>
            <a:r>
              <a:rPr lang="en-US" b="1" dirty="0"/>
              <a:t>IoT server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most IoT systems the IoT cloud or server could </a:t>
            </a:r>
            <a:r>
              <a:rPr lang="en-US" b="1" dirty="0"/>
              <a:t>send commands </a:t>
            </a:r>
            <a:r>
              <a:rPr lang="en-US" b="0" dirty="0"/>
              <a:t>to the IoT devices to adjust and control their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b="0" dirty="0"/>
              <a:t> of IoT system is an </a:t>
            </a:r>
            <a:r>
              <a:rPr lang="en-US" b="1" i="1" dirty="0"/>
              <a:t>air conditioner</a:t>
            </a:r>
            <a:r>
              <a:rPr lang="en-US" b="0" dirty="0"/>
              <a:t>, connected to an IoT cloud, which can be controlled through a smartphone.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2000"/>
              </a:lnSpc>
            </a:pP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Microcontrollers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tiny, self-contained computers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microchip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placed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enable connectivity and can control anything, which could be connected to the Internet,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such as air conditioning systems, watering systems, heating systems, refrigerators, automated car parking systems and many others.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consist of </a:t>
            </a:r>
            <a:r>
              <a:rPr lang="en-US" sz="3200" b="1" dirty="0"/>
              <a:t>microchip</a:t>
            </a:r>
            <a:r>
              <a:rPr lang="en-US" sz="3200" dirty="0"/>
              <a:t> (holding CPU + RAM + GPIO + USB)</a:t>
            </a:r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 a </a:t>
            </a:r>
            <a:r>
              <a:rPr lang="en-US" sz="3200" b="1" dirty="0"/>
              <a:t>printed circuit board</a:t>
            </a:r>
            <a:r>
              <a:rPr lang="bg-BG" sz="3200" b="1" dirty="0"/>
              <a:t> </a:t>
            </a:r>
            <a:r>
              <a:rPr lang="en-US" sz="3200" dirty="0"/>
              <a:t>with a </a:t>
            </a:r>
            <a:r>
              <a:rPr lang="en-US" sz="3200" b="1" dirty="0"/>
              <a:t>power</a:t>
            </a:r>
            <a:r>
              <a:rPr lang="en-US" sz="3200" dirty="0"/>
              <a:t> port or battery.</a:t>
            </a:r>
            <a:endParaRPr lang="bg-BG" sz="3200" dirty="0"/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000" b="1" dirty="0"/>
              <a:t>Examples of microcontroller boards</a:t>
            </a:r>
            <a:r>
              <a:rPr lang="en-US" sz="3000" dirty="0"/>
              <a:t> are: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ATmega328 </a:t>
            </a:r>
            <a:r>
              <a:rPr lang="en-US" sz="3000" dirty="0"/>
              <a:t>– a low-cost, single-chip microcontroller, created by Atmel.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Arduino Uno</a:t>
            </a:r>
            <a:r>
              <a:rPr lang="en-US" sz="3000" dirty="0"/>
              <a:t> – an open-source microcontroller, based on ATmega328.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noProof="1"/>
              <a:t>Micro:bit </a:t>
            </a:r>
            <a:r>
              <a:rPr lang="en-US" sz="4400" noProof="1"/>
              <a:t>– open-source microcontroller, designed by the BBC for use in computer education in the UK.</a:t>
            </a:r>
            <a:endParaRPr lang="en-US" sz="4400" dirty="0"/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400" b="0" dirty="0"/>
              <a:t>–</a:t>
            </a:r>
            <a:r>
              <a:rPr lang="bg-BG" sz="4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low-cost open-source IoT platform, based on the </a:t>
            </a:r>
            <a:r>
              <a:rPr lang="en-US" sz="3000" dirty="0"/>
              <a:t>ESP8266 microchip with integrated </a:t>
            </a:r>
            <a:r>
              <a:rPr lang="en-US" sz="3000" dirty="0" err="1"/>
              <a:t>WiFi</a:t>
            </a:r>
            <a:r>
              <a:rPr lang="en-US" sz="3000" dirty="0"/>
              <a:t>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ESP32 </a:t>
            </a:r>
            <a:r>
              <a:rPr lang="en-US" sz="3000" dirty="0"/>
              <a:t>– a series of low-cost, low-power </a:t>
            </a:r>
            <a:r>
              <a:rPr lang="bg-BG" sz="3000" dirty="0"/>
              <a:t>"</a:t>
            </a:r>
            <a:r>
              <a:rPr lang="en-US" sz="3000" dirty="0"/>
              <a:t>system on a chip</a:t>
            </a:r>
            <a:r>
              <a:rPr lang="bg-BG" sz="3000" dirty="0"/>
              <a:t>"</a:t>
            </a:r>
            <a:r>
              <a:rPr lang="en-US" sz="3000" dirty="0"/>
              <a:t> microcontrollers with integrated Wi-Fi and Bluetooth.</a:t>
            </a:r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Internet-connected microcontrollers</a:t>
            </a:r>
            <a:r>
              <a:rPr lang="en-US" sz="3000" b="0" dirty="0"/>
              <a:t> are called "</a:t>
            </a:r>
            <a:r>
              <a:rPr lang="en-US" sz="3000" b="1" dirty="0"/>
              <a:t>IoT microcontrollers</a:t>
            </a:r>
            <a:r>
              <a:rPr lang="en-US" sz="3000" b="0" dirty="0"/>
              <a:t>" or "</a:t>
            </a:r>
            <a:r>
              <a:rPr lang="en-US" sz="3000" b="1" dirty="0"/>
              <a:t>IoT devices</a:t>
            </a:r>
            <a:r>
              <a:rPr lang="en-US" sz="3000" b="0" dirty="0"/>
              <a:t>".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Examples of IoT devices</a:t>
            </a:r>
            <a:r>
              <a:rPr lang="en-US" sz="3000" b="0" dirty="0"/>
              <a:t> are the </a:t>
            </a:r>
            <a:r>
              <a:rPr lang="en-US" sz="3000" b="1" dirty="0"/>
              <a:t>ESP32-based microcontroller </a:t>
            </a:r>
            <a:r>
              <a:rPr lang="en-US" sz="3000" b="0" dirty="0"/>
              <a:t>boards and the </a:t>
            </a:r>
            <a:r>
              <a:rPr lang="en-US" sz="3000" b="1" dirty="0"/>
              <a:t>Raspberry Pi</a:t>
            </a:r>
            <a:r>
              <a:rPr lang="en-US" sz="3000" b="0" dirty="0"/>
              <a:t> mini-computers.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0" dirty="0"/>
              <a:t>Digital </a:t>
            </a:r>
            <a:r>
              <a:rPr lang="en-US" sz="3000" b="1" dirty="0"/>
              <a:t>gadgets</a:t>
            </a:r>
            <a:r>
              <a:rPr lang="en-US" sz="3000" b="0" dirty="0"/>
              <a:t> like Amazon Echo (with Alexa), security cameras, smart plugs, smart locks, smart baby monitors and robotic </a:t>
            </a:r>
            <a:r>
              <a:rPr lang="en-US" sz="4400" b="0" i="0" dirty="0">
                <a:solidFill>
                  <a:srgbClr val="666666"/>
                </a:solidFill>
                <a:effectLst/>
                <a:latin typeface="Noto Sans KR"/>
              </a:rPr>
              <a:t>vacuum </a:t>
            </a:r>
            <a:r>
              <a:rPr lang="en-US" sz="3000" b="0" dirty="0"/>
              <a:t>cleaners are also </a:t>
            </a:r>
            <a:r>
              <a:rPr lang="en-US" sz="3000" b="1" dirty="0"/>
              <a:t>examples of IoT devices</a:t>
            </a:r>
            <a:r>
              <a:rPr lang="en-US" sz="3000" b="0" dirty="0"/>
              <a:t>.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IoT microcontroller </a:t>
            </a:r>
            <a:r>
              <a:rPr lang="en-US" sz="3200" dirty="0"/>
              <a:t>(or mini-computer) + peripheries</a:t>
            </a:r>
          </a:p>
          <a:p>
            <a:pPr>
              <a:lnSpc>
                <a:spcPct val="102000"/>
              </a:lnSpc>
            </a:pPr>
            <a:r>
              <a:rPr lang="en-US" sz="3200" dirty="0"/>
              <a:t> + software + Internet connectivity + </a:t>
            </a:r>
            <a:r>
              <a:rPr lang="en-US" sz="3200" b="1" dirty="0"/>
              <a:t>back-end</a:t>
            </a:r>
            <a:r>
              <a:rPr lang="bg-BG" sz="3200" b="1" dirty="0"/>
              <a:t> </a:t>
            </a:r>
            <a:r>
              <a:rPr lang="en-US" sz="3200" b="1" dirty="0"/>
              <a:t>system</a:t>
            </a:r>
            <a:r>
              <a:rPr lang="en-US" sz="3200" dirty="0"/>
              <a:t> (or IoT cloud)</a:t>
            </a:r>
            <a:r>
              <a:rPr lang="bg-BG" sz="3200" dirty="0"/>
              <a:t>.</a:t>
            </a:r>
            <a:endParaRPr lang="en-US" sz="3200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hardware devices</a:t>
            </a:r>
            <a:r>
              <a:rPr lang="en-US" sz="3200" b="0" dirty="0"/>
              <a:t> collect data and send it to the back-end system over the network.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The back-end system </a:t>
            </a:r>
            <a:r>
              <a:rPr lang="en-US" sz="3200" b="1" dirty="0"/>
              <a:t>sends commands</a:t>
            </a:r>
            <a:r>
              <a:rPr lang="en-US" sz="3200" b="0" dirty="0"/>
              <a:t> over the network to the IoT device and can configure and control it.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devices</a:t>
            </a:r>
            <a:r>
              <a:rPr lang="en-US" sz="3200" b="0" dirty="0"/>
              <a:t>, together with the </a:t>
            </a:r>
            <a:r>
              <a:rPr lang="en-US" sz="3200" b="1" dirty="0"/>
              <a:t>back-end system</a:t>
            </a:r>
            <a:r>
              <a:rPr lang="en-US" sz="3200" b="0" dirty="0"/>
              <a:t> that interacts with them, implement </a:t>
            </a:r>
            <a:r>
              <a:rPr lang="en-US" sz="3200" b="1" dirty="0"/>
              <a:t>the concept of "IoT"</a:t>
            </a:r>
            <a:r>
              <a:rPr lang="en-US" sz="3200" b="0" dirty="0"/>
              <a:t>.</a:t>
            </a:r>
            <a:endParaRPr lang="en-US" sz="3200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Typical </a:t>
            </a:r>
            <a:r>
              <a:rPr lang="en-US" sz="3000" b="1" dirty="0"/>
              <a:t>peripherals</a:t>
            </a:r>
            <a:r>
              <a:rPr lang="en-US" sz="3000" b="0" dirty="0"/>
              <a:t> for microcontrollers are</a:t>
            </a:r>
            <a:r>
              <a:rPr lang="en-US" sz="3000" dirty="0"/>
              <a:t>:</a:t>
            </a:r>
          </a:p>
          <a:p>
            <a:pPr marL="360000" lvl="0" indent="-180000" algn="l" defTabSz="914400" rtl="0" eaLnBrk="1" latinLnBrk="0" hangingPunct="1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lights, buttons, sensors, buzzers, relays, displays and many others.</a:t>
            </a:r>
          </a:p>
          <a:p>
            <a:pPr lvl="0">
              <a:lnSpc>
                <a:spcPct val="102000"/>
              </a:lnSpc>
            </a:pPr>
            <a:r>
              <a:rPr lang="en-US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peripherals are used to collect data, communicate with the user and control other devices.</a:t>
            </a:r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back-end </a:t>
            </a:r>
            <a:r>
              <a:rPr lang="en-US" sz="3000" b="0" dirty="0"/>
              <a:t>is an important component of IoT systems.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The back-end could be </a:t>
            </a:r>
            <a:r>
              <a:rPr lang="en-US" sz="3000" b="1" dirty="0"/>
              <a:t>cloud-based</a:t>
            </a:r>
            <a:r>
              <a:rPr lang="en-US" sz="3000" dirty="0"/>
              <a:t> (for example, the Blynk and </a:t>
            </a:r>
            <a:r>
              <a:rPr lang="en-US" sz="3000" dirty="0" err="1"/>
              <a:t>Thinger</a:t>
            </a:r>
            <a:r>
              <a:rPr lang="en-US" sz="3000" dirty="0"/>
              <a:t> platforms)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or </a:t>
            </a:r>
            <a:r>
              <a:rPr lang="en-US" sz="3000" b="1" dirty="0"/>
              <a:t>local </a:t>
            </a:r>
            <a:r>
              <a:rPr lang="en-US" sz="3000" dirty="0"/>
              <a:t>(for example, a network-connected home computer).</a:t>
            </a:r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microcontroller talks with the back-end </a:t>
            </a:r>
            <a:r>
              <a:rPr lang="en-US" sz="3000" b="0" dirty="0"/>
              <a:t>system to send data and accept commands.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IoT cloud platforms </a:t>
            </a:r>
            <a:r>
              <a:rPr lang="en-US" sz="3000" b="0" dirty="0"/>
              <a:t>support wide range of services, such as data collection and processing, analytics and visualization, device monitoring and device management, alarms and automated events, and other functionality.</a:t>
            </a:r>
            <a:endParaRPr lang="en-US" sz="3000" b="1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1" dirty="0"/>
              <a:t>IoT devices</a:t>
            </a:r>
            <a:r>
              <a:rPr lang="en-US" sz="3000" b="0" dirty="0"/>
              <a:t> are </a:t>
            </a:r>
            <a:r>
              <a:rPr lang="en-US" sz="3000" b="1" dirty="0"/>
              <a:t>network-connected</a:t>
            </a:r>
            <a:r>
              <a:rPr lang="en-US" sz="3000" b="0" dirty="0"/>
              <a:t> by definition</a:t>
            </a:r>
            <a:r>
              <a:rPr lang="bg-BG" sz="3000" b="0" dirty="0"/>
              <a:t>.</a:t>
            </a:r>
            <a:r>
              <a:rPr lang="en-US" sz="3000" b="0" dirty="0"/>
              <a:t> Many </a:t>
            </a:r>
            <a:r>
              <a:rPr lang="en-US" sz="3000" b="1" dirty="0"/>
              <a:t>connectivity technologies </a:t>
            </a:r>
            <a:r>
              <a:rPr lang="en-US" sz="3000" b="0" dirty="0"/>
              <a:t>and protocols are available for IoT devices:</a:t>
            </a:r>
            <a:endParaRPr lang="en-US" sz="3000" b="1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WiFi</a:t>
            </a:r>
            <a:r>
              <a:rPr lang="en-US" sz="3000" b="1" dirty="0"/>
              <a:t> </a:t>
            </a:r>
            <a:r>
              <a:rPr lang="en-US" sz="3000" dirty="0"/>
              <a:t>– used for home devices, where </a:t>
            </a:r>
            <a:r>
              <a:rPr lang="en-US" sz="3000" dirty="0" err="1"/>
              <a:t>WiFi</a:t>
            </a:r>
            <a:r>
              <a:rPr lang="en-US" sz="3000" dirty="0"/>
              <a:t> is always available and power consumption in not important.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Bluetooth</a:t>
            </a:r>
            <a:r>
              <a:rPr lang="en-US" sz="3000" dirty="0"/>
              <a:t> – used for low-distance connections to other devices.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LoRa</a:t>
            </a:r>
            <a:r>
              <a:rPr lang="en-US" sz="3000" b="1" dirty="0"/>
              <a:t> </a:t>
            </a:r>
            <a:r>
              <a:rPr lang="en-US" sz="3000" dirty="0"/>
              <a:t>– used for low-power, wide-range, low-throughput network connectivity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4G LTE </a:t>
            </a:r>
            <a:r>
              <a:rPr lang="en-US" sz="3000" dirty="0"/>
              <a:t>networks (with SIM card) – provide Internet connectivity, powered by the mobile operators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5G </a:t>
            </a:r>
            <a:r>
              <a:rPr lang="en-US" sz="3000" dirty="0"/>
              <a:t>networks (with SIM card) – provide low-power Internet connectivity, delivered by the mobile operators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0" dirty="0"/>
              <a:t>Most</a:t>
            </a:r>
            <a:r>
              <a:rPr lang="en-US" sz="3200" b="1" dirty="0"/>
              <a:t> IoT devices and microcontrollers </a:t>
            </a:r>
            <a:r>
              <a:rPr lang="en-US" sz="3200" b="0" dirty="0"/>
              <a:t>run on </a:t>
            </a:r>
            <a:r>
              <a:rPr lang="en-US" sz="3200" b="1" dirty="0"/>
              <a:t>limited resources </a:t>
            </a:r>
            <a:r>
              <a:rPr lang="en-US" sz="3200" b="0" dirty="0"/>
              <a:t>(slow processor, not much memory, slow network connection and low-capacity battery).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This makes </a:t>
            </a:r>
            <a:r>
              <a:rPr lang="en-US" sz="3200" b="1" dirty="0"/>
              <a:t>C and C++</a:t>
            </a:r>
            <a:r>
              <a:rPr lang="en-US" sz="3200" b="0" dirty="0"/>
              <a:t> the preferred languages for programming microcontrollers and IoT devices.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are lower-level languages (compared to modern mainstream languages like C# and JavaScript).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work closely to the hardware and are designed to use less memory and computational resources.</a:t>
            </a:r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200" b="0" dirty="0"/>
              <a:t>Some IoT devices have </a:t>
            </a:r>
            <a:r>
              <a:rPr lang="en-US" sz="3200" b="1" dirty="0"/>
              <a:t>more hardware resources </a:t>
            </a:r>
            <a:r>
              <a:rPr lang="en-US" sz="3200" b="0" dirty="0"/>
              <a:t>and this allows to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program them in higher level languages, such as </a:t>
            </a:r>
            <a:r>
              <a:rPr lang="en-US" sz="3000" dirty="0"/>
              <a:t>Python, JavaScript or C#.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</a:t>
            </a:r>
            <a:r>
              <a:rPr lang="en-US" b="1" dirty="0"/>
              <a:t>C program for Arduino board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increasingly </a:t>
            </a:r>
            <a:r>
              <a:rPr lang="en-US" b="1" dirty="0"/>
              <a:t>lights a LED light</a:t>
            </a:r>
            <a:r>
              <a:rPr lang="bg-BG" dirty="0"/>
              <a:t> </a:t>
            </a:r>
            <a:r>
              <a:rPr lang="en-US" dirty="0"/>
              <a:t>and emits a short </a:t>
            </a:r>
            <a:r>
              <a:rPr lang="en-US" b="1" dirty="0"/>
              <a:t>beep signal </a:t>
            </a:r>
            <a:r>
              <a:rPr lang="en-US" dirty="0"/>
              <a:t>through a buzzer, continuously in an infinite loop.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program starts with </a:t>
            </a:r>
            <a:r>
              <a:rPr lang="en-US" b="1" dirty="0"/>
              <a:t>defining some constants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pin numbers at the controller, where the peripheries are connected.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Next, the program </a:t>
            </a:r>
            <a:r>
              <a:rPr lang="en-US" b="1" dirty="0"/>
              <a:t>configures the pin</a:t>
            </a:r>
            <a:r>
              <a:rPr lang="en-US" dirty="0"/>
              <a:t>, used to control the LED light.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</a:t>
            </a:r>
            <a:r>
              <a:rPr lang="en-US" b="1" dirty="0"/>
              <a:t>main loop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continuously </a:t>
            </a:r>
            <a:r>
              <a:rPr lang="en-US" b="1" dirty="0"/>
              <a:t>changes the brightness </a:t>
            </a:r>
            <a:r>
              <a:rPr lang="en-US" dirty="0"/>
              <a:t>of the LED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emits a sound </a:t>
            </a:r>
            <a:r>
              <a:rPr lang="en-US" dirty="0"/>
              <a:t>through the buzzer.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loops is repeated infinitely, until the controller is shut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example runs on a </a:t>
            </a:r>
            <a:r>
              <a:rPr lang="en-US" b="1" dirty="0"/>
              <a:t>standard Arduino board</a:t>
            </a:r>
            <a:r>
              <a:rPr lang="en-US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LED light</a:t>
            </a:r>
            <a:r>
              <a:rPr lang="en-US" b="0" dirty="0"/>
              <a:t>, connected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pin 9 from the GPIO of the board, behind a resistor,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buzzer</a:t>
            </a:r>
            <a:r>
              <a:rPr lang="en-US" dirty="0"/>
              <a:t>, connected to</a:t>
            </a:r>
            <a:r>
              <a:rPr lang="bg-BG" dirty="0"/>
              <a:t> </a:t>
            </a:r>
            <a:r>
              <a:rPr lang="en-US" dirty="0"/>
              <a:t>pin 2 from the GPIO.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</a:t>
            </a:r>
            <a:r>
              <a:rPr lang="en-US" b="1" dirty="0"/>
              <a:t>run the example</a:t>
            </a:r>
            <a:r>
              <a:rPr lang="en-US" dirty="0"/>
              <a:t>, we need an </a:t>
            </a:r>
            <a:r>
              <a:rPr lang="en-US" b="1" dirty="0"/>
              <a:t>Arduino board</a:t>
            </a:r>
            <a:r>
              <a:rPr lang="en-US" b="0" dirty="0"/>
              <a:t>, connected to the </a:t>
            </a:r>
            <a:r>
              <a:rPr lang="en-US" b="1" dirty="0"/>
              <a:t>Arduino IDE</a:t>
            </a:r>
            <a:r>
              <a:rPr lang="en-US" b="0" dirty="0"/>
              <a:t> over a USB cable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we can use </a:t>
            </a:r>
            <a:r>
              <a:rPr lang="en-US" b="1" dirty="0"/>
              <a:t>Arduino simulator</a:t>
            </a:r>
            <a:r>
              <a:rPr lang="en-US" dirty="0"/>
              <a:t>, such as </a:t>
            </a:r>
            <a:r>
              <a:rPr lang="en-US" b="1" dirty="0" err="1"/>
              <a:t>Tinkercad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run the previous example at the </a:t>
            </a:r>
            <a:r>
              <a:rPr lang="en-US" b="1" dirty="0"/>
              <a:t>Arduino simulator</a:t>
            </a:r>
            <a:r>
              <a:rPr lang="en-US" dirty="0"/>
              <a:t> @ </a:t>
            </a:r>
            <a:r>
              <a:rPr lang="en-US" dirty="0" err="1"/>
              <a:t>Tinkedcad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the example </a:t>
            </a:r>
            <a:r>
              <a:rPr lang="en-US" b="1" dirty="0"/>
              <a:t>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holds our </a:t>
            </a:r>
            <a:r>
              <a:rPr lang="en-US" b="1" dirty="0"/>
              <a:t>project</a:t>
            </a:r>
            <a:r>
              <a:rPr lang="en-US" dirty="0"/>
              <a:t>: the </a:t>
            </a:r>
            <a:r>
              <a:rPr lang="en-US" b="1" dirty="0"/>
              <a:t>board</a:t>
            </a:r>
            <a:r>
              <a:rPr lang="en-US" dirty="0"/>
              <a:t> with </a:t>
            </a:r>
            <a:r>
              <a:rPr lang="en-US" b="1" dirty="0"/>
              <a:t>peripherals</a:t>
            </a:r>
            <a:r>
              <a:rPr lang="en-US" dirty="0"/>
              <a:t>, connected to it, along with the program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[Simulate]</a:t>
            </a:r>
            <a:r>
              <a:rPr lang="en-US" dirty="0"/>
              <a:t> button, then on </a:t>
            </a:r>
            <a:r>
              <a:rPr lang="en-US" b="1" dirty="0"/>
              <a:t>[Start Simulation]</a:t>
            </a:r>
            <a:r>
              <a:rPr lang="en-US" dirty="0"/>
              <a:t> and our C program runs.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blinking LED </a:t>
            </a:r>
            <a:r>
              <a:rPr lang="en-US" dirty="0"/>
              <a:t>+ </a:t>
            </a:r>
            <a:r>
              <a:rPr lang="en-US" b="1" dirty="0"/>
              <a:t>buzzer beep</a:t>
            </a:r>
            <a:r>
              <a:rPr lang="en-US" dirty="0"/>
              <a:t> in a loop.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</a:t>
            </a:r>
            <a:r>
              <a:rPr lang="en-US" b="1" dirty="0"/>
              <a:t>C program </a:t>
            </a:r>
            <a:r>
              <a:rPr lang="en-US" b="0" dirty="0"/>
              <a:t>code, driving this example, and</a:t>
            </a:r>
            <a:r>
              <a:rPr lang="en-US" dirty="0"/>
              <a:t> even </a:t>
            </a:r>
            <a:r>
              <a:rPr lang="en-US" b="1" dirty="0"/>
              <a:t>debug</a:t>
            </a:r>
            <a:r>
              <a:rPr lang="en-US" dirty="0"/>
              <a:t>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put a </a:t>
            </a:r>
            <a:r>
              <a:rPr lang="en-US" b="1" dirty="0"/>
              <a:t>breakpoint</a:t>
            </a:r>
            <a:r>
              <a:rPr lang="en-US" dirty="0"/>
              <a:t> at the last line of the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debugger will stop </a:t>
            </a:r>
            <a:r>
              <a:rPr lang="en-US" dirty="0"/>
              <a:t>at this line, just after the beep signal.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press the </a:t>
            </a:r>
            <a:r>
              <a:rPr lang="en-US" b="1" dirty="0"/>
              <a:t>[Resume execution]</a:t>
            </a:r>
            <a:r>
              <a:rPr lang="en-US" dirty="0"/>
              <a:t> button to continue debugging.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further </a:t>
            </a:r>
            <a:r>
              <a:rPr lang="en-US" b="1" dirty="0"/>
              <a:t>play with </a:t>
            </a:r>
            <a:r>
              <a:rPr lang="en-US" b="1" noProof="1"/>
              <a:t>Tinkedcad</a:t>
            </a:r>
            <a:r>
              <a:rPr lang="en-US" b="1" dirty="0"/>
              <a:t> </a:t>
            </a:r>
            <a:r>
              <a:rPr lang="en-US" dirty="0"/>
              <a:t>alone, if you like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this demonstration will help you understand the </a:t>
            </a:r>
            <a:r>
              <a:rPr lang="en-US" b="1" dirty="0"/>
              <a:t>concept of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to program them and </a:t>
            </a:r>
            <a:r>
              <a:rPr lang="en-US" b="0" dirty="0"/>
              <a:t>how to connect and use peripherals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ignore the technical details and </a:t>
            </a:r>
            <a:r>
              <a:rPr lang="en-US" b="1" dirty="0"/>
              <a:t>focus on the big picture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 </a:t>
            </a:r>
            <a:r>
              <a:rPr lang="en-US" b="1" dirty="0"/>
              <a:t>microcontroller</a:t>
            </a:r>
            <a:r>
              <a:rPr lang="en-US" dirty="0"/>
              <a:t> is, how </a:t>
            </a:r>
            <a:r>
              <a:rPr lang="en-US" b="1" dirty="0"/>
              <a:t>IoT systems</a:t>
            </a:r>
            <a:r>
              <a:rPr lang="en-US" dirty="0"/>
              <a:t> works, where we can use IoT,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how do we </a:t>
            </a:r>
            <a:r>
              <a:rPr lang="en-US" b="1" dirty="0"/>
              <a:t>program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as a concept, ignoring the technical details.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engineers deal with </a:t>
            </a:r>
            <a:r>
              <a:rPr lang="en-US" b="1" dirty="0"/>
              <a:t>many other aspects of software production and maintenance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are far beyond coding and debugging.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Software engineering </a:t>
            </a:r>
            <a:r>
              <a:rPr lang="en-US" dirty="0"/>
              <a:t>provides methodologies, concepts, principles, technologies, patterns, practices and tools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architecture</a:t>
            </a:r>
            <a:r>
              <a:rPr lang="en-US" dirty="0"/>
              <a:t> and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 and </a:t>
            </a:r>
            <a:r>
              <a:rPr lang="en-US" b="1" dirty="0"/>
              <a:t>implementation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 and </a:t>
            </a:r>
            <a:r>
              <a:rPr lang="en-US" b="1" dirty="0"/>
              <a:t>quality assurance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talk about all these </a:t>
            </a:r>
            <a:r>
              <a:rPr lang="en-US" b="1" dirty="0"/>
              <a:t>concepts and activities from software development</a:t>
            </a:r>
            <a:r>
              <a:rPr lang="en-US" dirty="0"/>
              <a:t>, which are beyond programming.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Software Development Lifecycle</a:t>
            </a:r>
            <a:r>
              <a:rPr lang="en-US" dirty="0"/>
              <a:t> (SLDC) always include the following activities (to some extent)</a:t>
            </a:r>
            <a:r>
              <a:rPr lang="bg-BG" dirty="0"/>
              <a:t>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(also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is the first phase of software 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is the process of determining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expectations, functionalities and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a software product, site, app, service 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define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consist of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(what the system should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non-functional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(like performance and technical constraints).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software engineering,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described as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or informal documentation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specifications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",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story cards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or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UI prototypes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and describing the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the job of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analysts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are the people who talk with the users and project stakeholders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describe the processes, data flows, 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a way,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understandable for software developers.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clear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writing software is messy and unproductive.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clear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important step at the start 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it usually lasts to some extent throughout the whole life of the project.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lvl="0"/>
            <a:r>
              <a:rPr lang="en-US" b="1" dirty="0"/>
              <a:t>Software architecture and design</a:t>
            </a:r>
            <a:r>
              <a:rPr lang="en-US" b="0" dirty="0"/>
              <a:t> are the </a:t>
            </a:r>
            <a:r>
              <a:rPr lang="en-US" b="1" dirty="0"/>
              <a:t>technical plans and blueprints </a:t>
            </a:r>
            <a:r>
              <a:rPr lang="en-US" b="0" dirty="0"/>
              <a:t>how to implement the software requirements.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system architecture </a:t>
            </a:r>
            <a:r>
              <a:rPr lang="en-US" b="0" dirty="0"/>
              <a:t>describes how the system will be decomposed to </a:t>
            </a:r>
            <a:r>
              <a:rPr lang="en-US" b="1" dirty="0"/>
              <a:t>subsystems</a:t>
            </a:r>
            <a:r>
              <a:rPr lang="en-US" b="0" dirty="0"/>
              <a:t> (tiers, modules, components</a:t>
            </a:r>
            <a:r>
              <a:rPr lang="bg-BG" b="0" dirty="0"/>
              <a:t>, </a:t>
            </a:r>
            <a:r>
              <a:rPr lang="en-US" b="0" dirty="0"/>
              <a:t>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interaction between these subsystems.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phase also includes the initial </a:t>
            </a:r>
            <a:r>
              <a:rPr lang="en-US" b="1" dirty="0"/>
              <a:t>design of the data model</a:t>
            </a:r>
            <a:r>
              <a:rPr lang="en-US" b="0" dirty="0"/>
              <a:t> (database design).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"architecture and design"</a:t>
            </a:r>
            <a:r>
              <a:rPr lang="en-US" b="1" dirty="0"/>
              <a:t> </a:t>
            </a:r>
            <a:r>
              <a:rPr lang="en-US" b="0" dirty="0"/>
              <a:t>phase the </a:t>
            </a:r>
            <a:r>
              <a:rPr lang="en-US" b="1" dirty="0"/>
              <a:t>software architects </a:t>
            </a:r>
            <a:r>
              <a:rPr lang="en-US" b="0" dirty="0"/>
              <a:t>(or senior developers)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decide on </a:t>
            </a:r>
            <a:r>
              <a:rPr lang="en-US" b="1" dirty="0"/>
              <a:t>the development stack</a:t>
            </a:r>
            <a:r>
              <a:rPr lang="bg-BG" b="0" dirty="0"/>
              <a:t>, </a:t>
            </a:r>
            <a:r>
              <a:rPr lang="en-US" b="0" dirty="0"/>
              <a:t>platforms, technologies, and tools to be used for development.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technical design </a:t>
            </a:r>
            <a:r>
              <a:rPr lang="en-US" b="0" dirty="0"/>
              <a:t>typically gives only the big picture for the system and its structure.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detailed design </a:t>
            </a:r>
            <a:r>
              <a:rPr lang="en-US" b="0" dirty="0"/>
              <a:t>is usually created during the software construction, when developers implement the system.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construction</a:t>
            </a:r>
            <a:r>
              <a:rPr lang="bg-BG" b="0" dirty="0"/>
              <a:t> </a:t>
            </a:r>
            <a:r>
              <a:rPr lang="en-US" b="0" dirty="0"/>
              <a:t>is the phase in which developers </a:t>
            </a:r>
            <a:r>
              <a:rPr lang="en-US" b="1" dirty="0"/>
              <a:t>create the software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also called the "</a:t>
            </a:r>
            <a:r>
              <a:rPr lang="en-US" b="1" i="1" dirty="0"/>
              <a:t>implementation phase</a:t>
            </a:r>
            <a:r>
              <a:rPr lang="en-US" b="0" dirty="0"/>
              <a:t>", because developers </a:t>
            </a:r>
            <a:r>
              <a:rPr lang="en-US" b="1" dirty="0"/>
              <a:t>write the code </a:t>
            </a:r>
            <a:r>
              <a:rPr lang="en-US" b="0" dirty="0"/>
              <a:t>to implement the planned functionality.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implementation developers not only </a:t>
            </a:r>
            <a:r>
              <a:rPr lang="en-US" b="1" dirty="0"/>
              <a:t>write code</a:t>
            </a:r>
            <a:r>
              <a:rPr lang="en-US" b="0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they also </a:t>
            </a:r>
            <a:r>
              <a:rPr lang="en-US" b="1" dirty="0"/>
              <a:t>debug and test the code</a:t>
            </a:r>
            <a:r>
              <a:rPr lang="en-US" b="0" dirty="0"/>
              <a:t>, and </a:t>
            </a:r>
            <a:r>
              <a:rPr lang="en-US" b="1" dirty="0"/>
              <a:t>fix bugs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take decisions how to implement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1" dirty="0"/>
              <a:t>libraries and tools </a:t>
            </a:r>
            <a:r>
              <a:rPr lang="en-US" b="0" dirty="0"/>
              <a:t>for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design and implement the </a:t>
            </a:r>
            <a:r>
              <a:rPr lang="en-US" b="1" dirty="0"/>
              <a:t>back-end APIs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implement the </a:t>
            </a:r>
            <a:r>
              <a:rPr lang="en-US" b="1" dirty="0"/>
              <a:t>user interfaces</a:t>
            </a:r>
            <a:r>
              <a:rPr lang="en-US" b="0" dirty="0"/>
              <a:t> of the system,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write </a:t>
            </a:r>
            <a:r>
              <a:rPr lang="en-US" b="1" dirty="0"/>
              <a:t>automated tests</a:t>
            </a:r>
            <a:r>
              <a:rPr lang="en-US" b="0" dirty="0"/>
              <a:t> (such as unit tests and integration tests),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integrate </a:t>
            </a:r>
            <a:r>
              <a:rPr lang="en-US" b="0" dirty="0"/>
              <a:t>different system components.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construction </a:t>
            </a:r>
            <a:r>
              <a:rPr lang="en-US" b="0" dirty="0"/>
              <a:t>takes most of the time and resources during the development.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testing</a:t>
            </a:r>
            <a:r>
              <a:rPr lang="en-US" b="0" dirty="0"/>
              <a:t> and </a:t>
            </a:r>
            <a:r>
              <a:rPr lang="en-US" b="1" dirty="0"/>
              <a:t>quality assurance </a:t>
            </a:r>
            <a:r>
              <a:rPr lang="en-US" b="0" dirty="0"/>
              <a:t>confirms that the developed software </a:t>
            </a:r>
            <a:r>
              <a:rPr lang="en-US" b="1" dirty="0"/>
              <a:t>conforms to the requirements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and verification is performed by the </a:t>
            </a:r>
            <a:r>
              <a:rPr lang="en-US" b="1" dirty="0"/>
              <a:t>quality assurance (QA) engineers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QA engineers test the code by performing </a:t>
            </a:r>
            <a:r>
              <a:rPr lang="en-US" b="1" dirty="0"/>
              <a:t>manual and automated testing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report bugs </a:t>
            </a:r>
            <a:r>
              <a:rPr lang="en-US" b="0" dirty="0"/>
              <a:t>in the bug tracking system and track the work on fixing the bugs later.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release and deployment</a:t>
            </a:r>
            <a:r>
              <a:rPr lang="en-US" b="0" dirty="0"/>
              <a:t> is the process of building the software packages from its source code,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publishing the new versions of the software on a testing environment,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after automated and sometimes manual testing, uploading the new version to the </a:t>
            </a:r>
            <a:r>
              <a:rPr lang="en-US" b="1" dirty="0"/>
              <a:t>production environment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Release and deployment</a:t>
            </a:r>
            <a:r>
              <a:rPr lang="en-US" b="0" dirty="0"/>
              <a:t> deals with containers, cloud, servers, builds, installation, configuration and administration of the testing and production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Deployment </a:t>
            </a:r>
            <a:r>
              <a:rPr lang="en-US" b="0" dirty="0"/>
              <a:t>is usually performed first in a </a:t>
            </a:r>
            <a:r>
              <a:rPr lang="en-US" b="1" dirty="0"/>
              <a:t>testing environment</a:t>
            </a:r>
            <a:r>
              <a:rPr lang="en-US" b="0" dirty="0"/>
              <a:t> (a "staging" server), then the product is </a:t>
            </a:r>
            <a:r>
              <a:rPr lang="en-US" b="1" dirty="0"/>
              <a:t>tested</a:t>
            </a:r>
            <a:r>
              <a:rPr lang="en-US" b="0" dirty="0"/>
              <a:t> and then </a:t>
            </a:r>
            <a:r>
              <a:rPr lang="en-US" b="1" dirty="0"/>
              <a:t>deployed in production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entire process is typically </a:t>
            </a:r>
            <a:r>
              <a:rPr lang="en-US" b="1" dirty="0"/>
              <a:t>automated</a:t>
            </a:r>
            <a:r>
              <a:rPr lang="en-US" b="0" dirty="0"/>
              <a:t>, following </a:t>
            </a:r>
            <a:r>
              <a:rPr lang="en-US" b="1" dirty="0"/>
              <a:t>DevOps</a:t>
            </a:r>
            <a:r>
              <a:rPr lang="en-US" b="0" dirty="0"/>
              <a:t> practices and processes.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release and deployment is performed by the </a:t>
            </a:r>
            <a:r>
              <a:rPr lang="en-US" b="1" dirty="0"/>
              <a:t>DevOps engineers</a:t>
            </a:r>
            <a:r>
              <a:rPr lang="en-US" b="0" dirty="0"/>
              <a:t> (or senior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who write scripts to automate this process and implement the so called "</a:t>
            </a:r>
            <a:r>
              <a:rPr lang="en-US" b="1" dirty="0"/>
              <a:t>continuous delivery</a:t>
            </a:r>
            <a:r>
              <a:rPr lang="en-US" b="0" dirty="0"/>
              <a:t>".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maintenance </a:t>
            </a:r>
            <a:r>
              <a:rPr lang="en-US" b="0" dirty="0"/>
              <a:t>is the process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monitoring </a:t>
            </a:r>
            <a:r>
              <a:rPr lang="en-US" b="0" dirty="0"/>
              <a:t>the software and </a:t>
            </a:r>
            <a:r>
              <a:rPr lang="en-US" b="1" dirty="0"/>
              <a:t>maintaining</a:t>
            </a:r>
            <a:r>
              <a:rPr lang="en-US" b="0" dirty="0"/>
              <a:t> its normal work,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updating </a:t>
            </a:r>
            <a:r>
              <a:rPr lang="en-US" b="0" dirty="0"/>
              <a:t>the runtime environments, platforms and libraries,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patching security problems,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bug fixing</a:t>
            </a:r>
            <a:r>
              <a:rPr lang="bg-BG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enhancing </a:t>
            </a:r>
            <a:r>
              <a:rPr lang="en-US" b="0" dirty="0"/>
              <a:t>existing features,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adding new functionalities to address changing requirements.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maintenance is usually a </a:t>
            </a:r>
            <a:r>
              <a:rPr lang="en-US" b="1" dirty="0"/>
              <a:t>long-lasting process</a:t>
            </a:r>
            <a:r>
              <a:rPr lang="en-US" b="0" dirty="0"/>
              <a:t>, that is going on for 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is sometimes mixed with active development of new features.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Software project management </a:t>
            </a:r>
            <a:r>
              <a:rPr lang="en-US" b="0" dirty="0"/>
              <a:t>is responsible for the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planning, scheduling, resource allocation, execution, tracking and delivery of software 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managers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(or software team leaders) are responsible for defining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prioritizing and scheduling them and tracking and controlling the work progress during </a:t>
            </a:r>
            <a:r>
              <a:rPr lang="en-US" b="0" dirty="0"/>
              <a:t>the entire software development lifecycle.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management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very important for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success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 it needs experienced people to handle it responsibly.</a:t>
            </a: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 above-mentioned activities from the software development lifecycle are organized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software development methodologies</a:t>
            </a:r>
            <a:r>
              <a:rPr lang="en-US" b="0" dirty="0"/>
              <a:t>, </a:t>
            </a:r>
            <a:r>
              <a:rPr lang="en-US" b="1" dirty="0"/>
              <a:t>development processes </a:t>
            </a:r>
            <a:r>
              <a:rPr lang="en-US" b="0" dirty="0"/>
              <a:t>or </a:t>
            </a:r>
            <a:r>
              <a:rPr lang="en-US" b="1" dirty="0"/>
              <a:t>process frameworks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</a:t>
            </a:r>
            <a:r>
              <a:rPr lang="en-US" b="1" dirty="0"/>
              <a:t>Waterfall</a:t>
            </a:r>
            <a:r>
              <a:rPr lang="en-US" dirty="0"/>
              <a:t>, </a:t>
            </a:r>
            <a:r>
              <a:rPr lang="en-US" b="1" dirty="0"/>
              <a:t>Scrum</a:t>
            </a:r>
            <a:r>
              <a:rPr lang="en-US" dirty="0"/>
              <a:t> and </a:t>
            </a:r>
            <a:r>
              <a:rPr lang="en-US" b="1" dirty="0"/>
              <a:t>Kanban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defines the </a:t>
            </a:r>
            <a:r>
              <a:rPr lang="en-US" b="1" dirty="0"/>
              <a:t>project workflow</a:t>
            </a:r>
            <a:r>
              <a:rPr lang="en-US" b="0" dirty="0"/>
              <a:t>, development philosophy,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key management, organizational and engineering practices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Most systems in modern software engineering are implemented in the spirit of "</a:t>
            </a:r>
            <a:r>
              <a:rPr lang="en-US" b="1" dirty="0"/>
              <a:t>agile development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Agile development </a:t>
            </a:r>
            <a:r>
              <a:rPr lang="en-US" b="0" dirty="0"/>
              <a:t>builds software </a:t>
            </a:r>
            <a:r>
              <a:rPr lang="en-US" b="1" dirty="0"/>
              <a:t>feature by feature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iteratively design and build </a:t>
            </a:r>
            <a:r>
              <a:rPr lang="en-US" b="1" dirty="0"/>
              <a:t>new features</a:t>
            </a:r>
            <a:r>
              <a:rPr lang="en-US" b="0" dirty="0"/>
              <a:t>, integrate them, deploy them, collect feedback,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fix the problems and proceed with the next feature until the project is completed.</a:t>
            </a:r>
          </a:p>
          <a:p>
            <a:r>
              <a:rPr lang="en-US" b="0" dirty="0"/>
              <a:t>S</a:t>
            </a:r>
            <a:r>
              <a:rPr lang="en-US" dirty="0"/>
              <a:t>oftware development lifecycle, software project management and development methodologies are a </a:t>
            </a:r>
            <a:r>
              <a:rPr lang="en-US" b="1" dirty="0"/>
              <a:t>broad topic in software engineering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developers learn for years </a:t>
            </a:r>
            <a:r>
              <a:rPr lang="en-US" dirty="0"/>
              <a:t>during their career growth, as they gain experience.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Junior developers </a:t>
            </a:r>
            <a:r>
              <a:rPr lang="en-US" dirty="0"/>
              <a:t>should be familiar with all these concepts but cannot be experts.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 is an important topic in software development.</a:t>
            </a:r>
          </a:p>
          <a:p>
            <a:endParaRPr lang="bg-BG" dirty="0"/>
          </a:p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Software quality </a:t>
            </a:r>
            <a:r>
              <a:rPr lang="en-US" b="0" dirty="0"/>
              <a:t>assurance</a:t>
            </a:r>
            <a:r>
              <a:rPr lang="bg-BG" b="0" dirty="0"/>
              <a:t> </a:t>
            </a:r>
            <a:r>
              <a:rPr lang="en-US" b="0" dirty="0"/>
              <a:t>provides methodologies, practices and tools for ensuring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b="0" dirty="0"/>
              <a:t> of the software products and systems and the development process.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Software quality assurance 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goes beyond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software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it also includes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process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 used to develop, test and release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software quality assurance is performed by the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test the software</a:t>
            </a:r>
            <a:r>
              <a:rPr lang="en-US" b="0" dirty="0"/>
              <a:t>, its functionality</a:t>
            </a:r>
            <a:r>
              <a:rPr lang="bg-BG" b="0" dirty="0"/>
              <a:t>, </a:t>
            </a:r>
            <a:r>
              <a:rPr lang="en-US" b="0" dirty="0"/>
              <a:t>usability, security and other aspects,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report and track bugs</a:t>
            </a:r>
            <a:r>
              <a:rPr lang="en-US" b="0" dirty="0"/>
              <a:t> and track the development process and its quality.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In the heart of the QA process is </a:t>
            </a:r>
            <a:r>
              <a:rPr lang="en-US" b="1" dirty="0"/>
              <a:t>software testing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is the process of checking whether the software conforms to the requirements and </a:t>
            </a:r>
            <a:r>
              <a:rPr lang="en-US" b="1" dirty="0"/>
              <a:t>works as expected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aims to </a:t>
            </a:r>
            <a:r>
              <a:rPr lang="en-US" b="1" dirty="0"/>
              <a:t>find the bugs </a:t>
            </a:r>
            <a:r>
              <a:rPr lang="en-US" b="0" dirty="0"/>
              <a:t>(or defects) in the software and to </a:t>
            </a:r>
            <a:r>
              <a:rPr lang="en-US" b="1" dirty="0"/>
              <a:t>report them </a:t>
            </a:r>
            <a:r>
              <a:rPr lang="en-US" b="0" dirty="0"/>
              <a:t>for fixing.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can be </a:t>
            </a:r>
            <a:r>
              <a:rPr lang="en-US" b="1" dirty="0"/>
              <a:t>manual</a:t>
            </a:r>
            <a:r>
              <a:rPr lang="en-US" b="0" dirty="0"/>
              <a:t> or </a:t>
            </a:r>
            <a:r>
              <a:rPr lang="en-US" b="1" dirty="0"/>
              <a:t>automated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is done by hand (using the keyboard and the mouse).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QA engineer </a:t>
            </a:r>
            <a:r>
              <a:rPr lang="en-US" b="1" dirty="0"/>
              <a:t>clicks on the software UI</a:t>
            </a:r>
            <a:r>
              <a:rPr lang="en-US" b="0" dirty="0"/>
              <a:t>, fills and submit forms, interacts with the software UI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or invokes back-end operations by hand or by specialized tools,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executes certain functionality, validates that it works correctly and </a:t>
            </a:r>
            <a:r>
              <a:rPr lang="en-US" b="1" dirty="0"/>
              <a:t>tries to find defects</a:t>
            </a:r>
            <a:r>
              <a:rPr lang="en-US" b="0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also involves testing the </a:t>
            </a:r>
            <a:r>
              <a:rPr lang="en-US" b="1" dirty="0"/>
              <a:t>user experience</a:t>
            </a:r>
            <a:r>
              <a:rPr lang="en-US" b="0" dirty="0"/>
              <a:t> (UX), the user interface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the visual look and feel of the software.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also focuses on testing the UI and the behavior in </a:t>
            </a:r>
            <a:r>
              <a:rPr lang="en-US" b="1" dirty="0"/>
              <a:t>different environments</a:t>
            </a:r>
            <a:r>
              <a:rPr lang="en-US" b="0" dirty="0"/>
              <a:t>, Web browsers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hardware devices, as well as checking security and other aspects.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Automated testing </a:t>
            </a:r>
            <a:r>
              <a:rPr lang="en-US" b="0" dirty="0"/>
              <a:t>is done by scripts and programs, which perform robotic checks of the software.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Instead of clicking at the UI controls, filling and submitting forms by hand,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QA automation engineers </a:t>
            </a:r>
            <a:r>
              <a:rPr lang="en-US" b="0" dirty="0"/>
              <a:t>record scripts and write programs to do automate this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to check whether the software behaves correctly without human innervation.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Thus, QA automation experts are "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software development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engineers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b="0" dirty="0"/>
              <a:t>".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addition to testing, there are a </a:t>
            </a:r>
            <a:r>
              <a:rPr lang="en-US" b="1" dirty="0"/>
              <a:t>few other approaches in software quality assurance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and </a:t>
            </a:r>
            <a:r>
              <a:rPr lang="en-US" b="1" dirty="0"/>
              <a:t>quality inspections </a:t>
            </a:r>
            <a:r>
              <a:rPr lang="en-US" dirty="0"/>
              <a:t>are proactive approaches to software quality.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aim to </a:t>
            </a:r>
            <a:r>
              <a:rPr lang="en-US" b="1" dirty="0"/>
              <a:t>catch defects and bad practices early</a:t>
            </a:r>
            <a:r>
              <a:rPr lang="en-US" dirty="0"/>
              <a:t>, before they appear in the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practices</a:t>
            </a:r>
            <a:r>
              <a:rPr lang="bg-BG" b="0" dirty="0"/>
              <a:t> </a:t>
            </a:r>
            <a:r>
              <a:rPr lang="en-US" dirty="0"/>
              <a:t>are typically done by senior developers or senior QA engineers.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aim to </a:t>
            </a:r>
            <a:r>
              <a:rPr lang="en-US" b="1" dirty="0"/>
              <a:t>enforce good practices for internal code quality</a:t>
            </a:r>
            <a:r>
              <a:rPr lang="en-US" dirty="0"/>
              <a:t>, such as writing understandable and maintainable code, avoiding repeating code, using clear abstractions, formatting the code correctly, naming identifiers correctly, structuring the code in a clear way and many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Quality inspections </a:t>
            </a:r>
            <a:r>
              <a:rPr lang="en-US" dirty="0"/>
              <a:t>try to find problems in the code, by understanding its program logic and internal design.</a:t>
            </a:r>
            <a:endParaRPr lang="bg-BG" dirty="0"/>
          </a:p>
          <a:p>
            <a:endParaRPr lang="en-US" dirty="0"/>
          </a:p>
          <a:p>
            <a:r>
              <a:rPr lang="en-US" dirty="0"/>
              <a:t>The goal of the testing process is to </a:t>
            </a:r>
            <a:r>
              <a:rPr lang="en-US" b="1" dirty="0"/>
              <a:t>find and report the defects </a:t>
            </a:r>
            <a:r>
              <a:rPr lang="en-US" dirty="0"/>
              <a:t>and issues with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Reported bugs </a:t>
            </a:r>
            <a:r>
              <a:rPr lang="en-US" b="0" dirty="0"/>
              <a:t>are described, submitted and tracked in </a:t>
            </a:r>
            <a:r>
              <a:rPr lang="en-US" b="1" dirty="0"/>
              <a:t>issue tracking software</a:t>
            </a:r>
            <a:r>
              <a:rPr lang="en-US" b="0" dirty="0"/>
              <a:t> (or simply, </a:t>
            </a:r>
            <a:r>
              <a:rPr lang="en-US" b="1" dirty="0"/>
              <a:t>bug tracker</a:t>
            </a:r>
            <a:r>
              <a:rPr lang="en-US" b="0" dirty="0"/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 the issue tracker developers and QA engineers </a:t>
            </a:r>
            <a:r>
              <a:rPr lang="en-US" b="1" dirty="0"/>
              <a:t>discuss the issues</a:t>
            </a:r>
            <a:r>
              <a:rPr lang="en-US" b="0" dirty="0"/>
              <a:t>, prioritize them, assign them to team members,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track the work on the issues and the changes of their status, confirm when an issue is fixed and finally close it.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Issue trackers track </a:t>
            </a:r>
            <a:r>
              <a:rPr lang="en-US" b="1" dirty="0"/>
              <a:t>not only the defects</a:t>
            </a:r>
            <a:r>
              <a:rPr lang="en-US" b="0" dirty="0"/>
              <a:t>, but also new feature requests and other issues with the software.</a:t>
            </a:r>
          </a:p>
          <a:p>
            <a:r>
              <a:rPr lang="en-US" b="1" dirty="0"/>
              <a:t>Software quality assurance </a:t>
            </a:r>
            <a:r>
              <a:rPr lang="en-US" b="0" dirty="0"/>
              <a:t>is a broad topic in software engineering,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is a </a:t>
            </a:r>
            <a:r>
              <a:rPr lang="en-US" b="1" dirty="0"/>
              <a:t>separate profession </a:t>
            </a:r>
            <a:r>
              <a:rPr lang="en-US" dirty="0"/>
              <a:t>in many software companies.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</a:t>
            </a:r>
            <a:r>
              <a:rPr lang="en-US" b="0" dirty="0"/>
              <a:t>should have basic software development and </a:t>
            </a:r>
            <a:r>
              <a:rPr lang="en-US" b="1" dirty="0"/>
              <a:t>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strong attention to the details </a:t>
            </a:r>
            <a:r>
              <a:rPr lang="en-US" b="0" dirty="0"/>
              <a:t>and quality, to be diligent and patient,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to work persistently on the software quality, testing and test automation.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</a:t>
            </a:r>
            <a:r>
              <a:rPr lang="en-US" b="1" dirty="0"/>
              <a:t>example of QA engineering work</a:t>
            </a:r>
            <a:r>
              <a:rPr lang="en-US" dirty="0"/>
              <a:t>, let's look at a sample </a:t>
            </a:r>
            <a:r>
              <a:rPr lang="en-US" b="1" dirty="0"/>
              <a:t>issue tracker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link above opens </a:t>
            </a:r>
            <a:r>
              <a:rPr lang="en-US" b="1" dirty="0"/>
              <a:t>the public issue tracker of the "Bootstrap" project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a popular responsive design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see </a:t>
            </a:r>
            <a:r>
              <a:rPr lang="en-US" b="1" dirty="0"/>
              <a:t>what's inside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a few hundreds of </a:t>
            </a:r>
            <a:r>
              <a:rPr lang="en-US" b="1" dirty="0"/>
              <a:t>open (unfinished)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few thousands of </a:t>
            </a:r>
            <a:r>
              <a:rPr lang="en-US" b="1" dirty="0"/>
              <a:t>closed (completed) issues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GitHub issue tracker, issues have </a:t>
            </a:r>
            <a:r>
              <a:rPr lang="en-US" b="1" dirty="0"/>
              <a:t>title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, </a:t>
            </a:r>
            <a:r>
              <a:rPr lang="en-US" b="1" dirty="0"/>
              <a:t>labels</a:t>
            </a:r>
            <a:r>
              <a:rPr lang="en-US" dirty="0"/>
              <a:t> and </a:t>
            </a:r>
            <a:r>
              <a:rPr lang="en-US" b="1" dirty="0"/>
              <a:t>comments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issues can</a:t>
            </a:r>
            <a:r>
              <a:rPr lang="bg-BG" dirty="0"/>
              <a:t> </a:t>
            </a:r>
            <a:r>
              <a:rPr lang="en-US" dirty="0"/>
              <a:t>have also assigned developer, attachments, project and milestone,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let's focus on </a:t>
            </a:r>
            <a:r>
              <a:rPr lang="en-US" b="1" dirty="0"/>
              <a:t>the concept of "issue tracking"</a:t>
            </a:r>
            <a:r>
              <a:rPr lang="en-US" dirty="0"/>
              <a:t>, not on the technical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view what's inside an </a:t>
            </a:r>
            <a:r>
              <a:rPr lang="en-US" b="1" dirty="0"/>
              <a:t>open issue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discussion </a:t>
            </a:r>
            <a:r>
              <a:rPr lang="en-US" dirty="0"/>
              <a:t>that begins with a description of the problem and then comments follow.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Closed issues </a:t>
            </a:r>
            <a:r>
              <a:rPr lang="en-US" dirty="0"/>
              <a:t>are similar, but they are either </a:t>
            </a:r>
            <a:r>
              <a:rPr lang="en-US" b="1" i="1" dirty="0"/>
              <a:t>fixed</a:t>
            </a:r>
            <a:r>
              <a:rPr lang="en-US" dirty="0"/>
              <a:t> or </a:t>
            </a:r>
            <a:r>
              <a:rPr lang="en-US" b="1" i="1" dirty="0"/>
              <a:t>refused to be fixed </a:t>
            </a:r>
            <a:r>
              <a:rPr lang="en-US" dirty="0"/>
              <a:t>for some reason.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have any </a:t>
            </a:r>
            <a:r>
              <a:rPr lang="en-US" b="1" dirty="0"/>
              <a:t>question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feel free to </a:t>
            </a:r>
            <a:r>
              <a:rPr lang="en-US" b="1" dirty="0"/>
              <a:t>ask in the sli.do </a:t>
            </a:r>
            <a:r>
              <a:rPr lang="en-US" dirty="0"/>
              <a:t>platform using the code on the screen,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trainers will be happy to answer you very soon.</a:t>
            </a:r>
          </a:p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</a:t>
            </a:r>
            <a:r>
              <a:rPr lang="en-US" dirty="0"/>
              <a:t>is an important concept and practice in software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Unit tests </a:t>
            </a:r>
            <a:r>
              <a:rPr lang="en-US" dirty="0"/>
              <a:t>are pieces of code that </a:t>
            </a:r>
            <a:r>
              <a:rPr lang="en-US" b="1" dirty="0"/>
              <a:t>test specific functionality </a:t>
            </a:r>
            <a:r>
              <a:rPr lang="en-US" dirty="0"/>
              <a:t>in certain software component (called "</a:t>
            </a:r>
            <a:r>
              <a:rPr lang="en-US" b="1" i="1" dirty="0"/>
              <a:t>unit</a:t>
            </a:r>
            <a:r>
              <a:rPr lang="en-US" dirty="0"/>
              <a:t>").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are</a:t>
            </a:r>
            <a:r>
              <a:rPr lang="en-US" b="1" dirty="0"/>
              <a:t> written by developers</a:t>
            </a:r>
            <a:r>
              <a:rPr lang="en-US" b="0" dirty="0"/>
              <a:t> (not by QA engineers).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Unit tests are</a:t>
            </a:r>
            <a:r>
              <a:rPr lang="en-US" dirty="0"/>
              <a:t> part of the product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aim to improve the </a:t>
            </a:r>
            <a:r>
              <a:rPr lang="en-US" b="1" dirty="0"/>
              <a:t>code quality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 and </a:t>
            </a:r>
            <a:r>
              <a:rPr lang="en-US" b="1" dirty="0"/>
              <a:t>maintainability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simple example to </a:t>
            </a:r>
            <a:r>
              <a:rPr lang="en-US" b="1" dirty="0"/>
              <a:t>illustrate the idea of "unit testing"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 </a:t>
            </a:r>
            <a:r>
              <a:rPr lang="en-US" b="1" dirty="0"/>
              <a:t>function, which sums the elements </a:t>
            </a:r>
            <a:r>
              <a:rPr lang="en-US" dirty="0"/>
              <a:t>of given array of numbers.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test this function</a:t>
            </a:r>
            <a:r>
              <a:rPr lang="en-US" dirty="0"/>
              <a:t>, but not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write code</a:t>
            </a:r>
            <a:r>
              <a:rPr lang="en-US" dirty="0"/>
              <a:t>, which confirms that this function works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we can </a:t>
            </a:r>
            <a:r>
              <a:rPr lang="en-US" b="1" dirty="0"/>
              <a:t>test the "sum" function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write a function </a:t>
            </a:r>
            <a:r>
              <a:rPr lang="en-US" b="0" dirty="0"/>
              <a:t>to hold the test cases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</a:t>
            </a:r>
            <a:r>
              <a:rPr lang="en-US" b="1" dirty="0"/>
              <a:t>first test</a:t>
            </a:r>
            <a:r>
              <a:rPr lang="en-US" dirty="0"/>
              <a:t> case, the first check.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checks whether the sum of the array of two elements </a:t>
            </a:r>
            <a:r>
              <a:rPr lang="en-US" b="1" dirty="0"/>
              <a:t>[1, 2]</a:t>
            </a:r>
            <a:r>
              <a:rPr lang="en-US" dirty="0"/>
              <a:t> is </a:t>
            </a:r>
            <a:r>
              <a:rPr lang="en-US" b="1" dirty="0"/>
              <a:t>3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execution result is not as expected, the </a:t>
            </a:r>
            <a:r>
              <a:rPr lang="en-US" b="1" dirty="0"/>
              <a:t>function will fail with an error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second test</a:t>
            </a:r>
            <a:r>
              <a:rPr lang="en-US" dirty="0"/>
              <a:t> checks whether the sum of the array, holding a single element </a:t>
            </a:r>
            <a:r>
              <a:rPr lang="en-US" b="1" dirty="0"/>
              <a:t>[-2]</a:t>
            </a:r>
            <a:r>
              <a:rPr lang="en-US" dirty="0"/>
              <a:t>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third test</a:t>
            </a:r>
            <a:r>
              <a:rPr lang="en-US" dirty="0"/>
              <a:t> checks whether the sum of an </a:t>
            </a:r>
            <a:r>
              <a:rPr lang="en-US" b="1" dirty="0"/>
              <a:t>empty array</a:t>
            </a:r>
            <a:r>
              <a:rPr lang="en-US" dirty="0"/>
              <a:t>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example is just a simple way to illustrate </a:t>
            </a:r>
            <a:r>
              <a:rPr lang="en-US" b="1" dirty="0"/>
              <a:t>the concept of "unit testing"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Don't follow it as best practice. </a:t>
            </a:r>
            <a:r>
              <a:rPr lang="en-US" b="0" dirty="0"/>
              <a:t>It is not!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combines multiple test cases in a single test function, and this is a bad practice.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</a:t>
            </a:r>
            <a:r>
              <a:rPr lang="en-US" b="1" dirty="0"/>
              <a:t>the idea of unit testing is clear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execute the code with sample input data and entrance conditions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check whether the returned result, exit conditions and behavior are correct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testing usually is performed within a </a:t>
            </a:r>
            <a:r>
              <a:rPr lang="en-US" b="1" dirty="0"/>
              <a:t>unit testing framework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organizes and structures the tests consistently.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simplify, structure and organize the </a:t>
            </a:r>
            <a:r>
              <a:rPr lang="en-US" b="1" dirty="0"/>
              <a:t>unit testing process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Unit testing frameworks </a:t>
            </a:r>
            <a:r>
              <a:rPr lang="en-US" b="1" dirty="0"/>
              <a:t>execute the tests </a:t>
            </a:r>
            <a:r>
              <a:rPr lang="en-US" b="0" dirty="0"/>
              <a:t>and </a:t>
            </a:r>
            <a:r>
              <a:rPr lang="en-US" b="1" dirty="0"/>
              <a:t>generate reports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use the framework to </a:t>
            </a:r>
            <a:r>
              <a:rPr lang="en-US" b="1" dirty="0"/>
              <a:t>structure the tests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organize </a:t>
            </a:r>
            <a:r>
              <a:rPr lang="en-US" b="0" dirty="0"/>
              <a:t>them in a hierarchy using classes and functions,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assert</a:t>
            </a:r>
            <a:r>
              <a:rPr lang="en-US" b="0" dirty="0"/>
              <a:t> the execution results and exit conditions for correctness,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handle some specific situations (like "</a:t>
            </a:r>
            <a:r>
              <a:rPr lang="en-US" b="1" i="1" dirty="0"/>
              <a:t>expected error</a:t>
            </a:r>
            <a:r>
              <a:rPr lang="en-US" b="0" dirty="0"/>
              <a:t>" or "</a:t>
            </a:r>
            <a:r>
              <a:rPr lang="en-US" b="1" i="1" dirty="0"/>
              <a:t>expected timeout</a:t>
            </a:r>
            <a:r>
              <a:rPr lang="en-US" b="0" dirty="0"/>
              <a:t>")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to </a:t>
            </a:r>
            <a:r>
              <a:rPr lang="en-US" b="1" dirty="0"/>
              <a:t>automate</a:t>
            </a:r>
            <a:r>
              <a:rPr lang="en-US" b="0" dirty="0"/>
              <a:t> some aspects of the testing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(like initializing the testing environment at startup and cleaning it up at shutdown).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unit testing frameworks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Mocha</a:t>
            </a:r>
            <a:r>
              <a:rPr lang="en-US" dirty="0"/>
              <a:t>" testing framework for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b="1" dirty="0"/>
              <a:t>JUnit </a:t>
            </a:r>
            <a:r>
              <a:rPr lang="en-US" dirty="0"/>
              <a:t>framework for Java.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the test cases from the previous example can be </a:t>
            </a:r>
            <a:r>
              <a:rPr lang="en-US" b="1" dirty="0"/>
              <a:t>structured </a:t>
            </a:r>
            <a:r>
              <a:rPr lang="en-US" dirty="0"/>
              <a:t>within the </a:t>
            </a:r>
            <a:r>
              <a:rPr lang="en-US" b="1" dirty="0"/>
              <a:t>Mocha framework</a:t>
            </a:r>
            <a:r>
              <a:rPr lang="en-US" dirty="0"/>
              <a:t> for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first include the required </a:t>
            </a:r>
            <a:r>
              <a:rPr lang="en-US" b="1" dirty="0"/>
              <a:t>libraries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we define a "</a:t>
            </a:r>
            <a:r>
              <a:rPr lang="en-US" b="1" dirty="0"/>
              <a:t>test suite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group </a:t>
            </a:r>
            <a:r>
              <a:rPr lang="en-US" dirty="0"/>
              <a:t>of related unit tests.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Within the test suite we define our </a:t>
            </a:r>
            <a:r>
              <a:rPr lang="en-US" b="1" dirty="0"/>
              <a:t>first test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holds a function to check whether the sum of the array [1, 2] is 3.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second test </a:t>
            </a:r>
            <a:r>
              <a:rPr lang="en-US" dirty="0"/>
              <a:t>follows the same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checks whether the sum of the array [-2] (a single element) is as expected: -2.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Similarly, the </a:t>
            </a:r>
            <a:r>
              <a:rPr lang="en-US" b="1" dirty="0"/>
              <a:t>third test </a:t>
            </a:r>
            <a:r>
              <a:rPr lang="en-US" dirty="0"/>
              <a:t>checks whether the sum of empty array is 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That's all.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run the tests, we see a </a:t>
            </a:r>
            <a:r>
              <a:rPr lang="en-US" b="1" dirty="0"/>
              <a:t>test execution report</a:t>
            </a:r>
            <a:r>
              <a:rPr lang="en-US" dirty="0"/>
              <a:t> like this, shown on the screenshot.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don't want to go into deeper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concept </a:t>
            </a:r>
            <a:r>
              <a:rPr lang="en-US" dirty="0"/>
              <a:t>is well illustrated.</a:t>
            </a:r>
          </a:p>
          <a:p>
            <a:r>
              <a:rPr lang="en-US" dirty="0"/>
              <a:t>Perhaps, I need to mention, that unit testing has not only its </a:t>
            </a:r>
            <a:r>
              <a:rPr lang="en-US" b="1" dirty="0"/>
              <a:t>technical side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use correctly the testing frameworks and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has also its </a:t>
            </a:r>
            <a:r>
              <a:rPr lang="en-US" b="1" dirty="0"/>
              <a:t>engineering side</a:t>
            </a:r>
            <a:r>
              <a:rPr lang="en-US" dirty="0"/>
              <a:t>: to decide what and how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 writers usually follow the "</a:t>
            </a:r>
            <a:r>
              <a:rPr lang="en-US" b="1" dirty="0"/>
              <a:t>AAA pattern</a:t>
            </a:r>
            <a:r>
              <a:rPr lang="en-US" dirty="0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arrange </a:t>
            </a:r>
            <a:r>
              <a:rPr lang="en-US" dirty="0"/>
              <a:t>the input data and entrance conditions,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act</a:t>
            </a:r>
            <a:r>
              <a:rPr lang="en-US" dirty="0"/>
              <a:t> (execute the function for testing),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assert </a:t>
            </a:r>
            <a:r>
              <a:rPr lang="en-US" dirty="0"/>
              <a:t>whether the results and the exit conditions are as expected.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usually covers: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straightforward case</a:t>
            </a:r>
            <a:r>
              <a:rPr lang="en-US" b="0" dirty="0"/>
              <a:t> – the typical use of the function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edge cases </a:t>
            </a:r>
            <a:r>
              <a:rPr lang="en-US" dirty="0"/>
              <a:t>(such as empty array or negative numbers),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for </a:t>
            </a:r>
            <a:r>
              <a:rPr lang="en-US" b="1" dirty="0"/>
              <a:t>performance</a:t>
            </a:r>
            <a:r>
              <a:rPr lang="en-US" b="0" dirty="0"/>
              <a:t>, for </a:t>
            </a:r>
            <a:r>
              <a:rPr lang="en-US" b="1" dirty="0"/>
              <a:t>error handling</a:t>
            </a:r>
            <a:r>
              <a:rPr lang="en-US" dirty="0"/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should be enough to find the bugs and potential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not too much, because it takes time to write and maintain the test cases.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Tools for measuring the so called "</a:t>
            </a:r>
            <a:r>
              <a:rPr lang="en-US" b="1" dirty="0"/>
              <a:t>code coverage</a:t>
            </a:r>
            <a:r>
              <a:rPr lang="en-US" b="0" dirty="0"/>
              <a:t>" </a:t>
            </a:r>
            <a:r>
              <a:rPr lang="en-US" dirty="0"/>
              <a:t>can give a good sign whether a function is tested enough or not.</a:t>
            </a:r>
          </a:p>
          <a:p>
            <a:r>
              <a:rPr lang="en-US" dirty="0"/>
              <a:t>Developers should be </a:t>
            </a:r>
            <a:r>
              <a:rPr lang="en-US" b="1" dirty="0"/>
              <a:t>familiar with unit testing and test automation</a:t>
            </a:r>
            <a:r>
              <a:rPr lang="en-US" dirty="0"/>
              <a:t>, even junior developers!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b="0" dirty="0"/>
              <a:t>in detail </a:t>
            </a:r>
            <a:r>
              <a:rPr lang="en-US" dirty="0"/>
              <a:t>the concept of "</a:t>
            </a:r>
            <a:r>
              <a:rPr lang="en-US" b="1" dirty="0"/>
              <a:t>unit testing</a:t>
            </a:r>
            <a:r>
              <a:rPr lang="en-US" dirty="0"/>
              <a:t>" and how to </a:t>
            </a:r>
            <a:r>
              <a:rPr lang="en-US" b="1" dirty="0"/>
              <a:t>use unit testing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</a:t>
            </a:r>
            <a:r>
              <a:rPr lang="en-US" b="1" dirty="0"/>
              <a:t>write efficiently unit tests </a:t>
            </a:r>
            <a:r>
              <a:rPr lang="en-US" dirty="0"/>
              <a:t>and integration tests,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tools like "</a:t>
            </a:r>
            <a:r>
              <a:rPr lang="en-US" b="1" dirty="0"/>
              <a:t>code coverage</a:t>
            </a:r>
            <a:r>
              <a:rPr lang="en-US" dirty="0"/>
              <a:t>" and "</a:t>
            </a:r>
            <a:r>
              <a:rPr lang="en-US" b="1" dirty="0"/>
              <a:t>mocking</a:t>
            </a:r>
            <a:r>
              <a:rPr lang="en-US" dirty="0"/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advanced programming training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see the process of </a:t>
            </a:r>
            <a:r>
              <a:rPr lang="en-US" b="1" dirty="0"/>
              <a:t>unit testing with the Mocha framework </a:t>
            </a:r>
            <a:r>
              <a:rPr lang="en-US" dirty="0"/>
              <a:t>in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the sample project at repl.it.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takes some time to load,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file "</a:t>
            </a:r>
            <a:r>
              <a:rPr lang="en-US" b="1" dirty="0"/>
              <a:t>index.js</a:t>
            </a:r>
            <a:r>
              <a:rPr lang="en-US" dirty="0"/>
              <a:t>" holds the function we want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file "</a:t>
            </a:r>
            <a:r>
              <a:rPr lang="en-US" b="1" dirty="0"/>
              <a:t>index.test.js</a:t>
            </a:r>
            <a:r>
              <a:rPr lang="en-US" dirty="0"/>
              <a:t>" holds the unit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run </a:t>
            </a:r>
            <a:r>
              <a:rPr lang="en-US" dirty="0"/>
              <a:t>the code example.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output is a </a:t>
            </a:r>
            <a:r>
              <a:rPr lang="en-US" b="1" dirty="0"/>
              <a:t>colorful report </a:t>
            </a:r>
            <a:r>
              <a:rPr lang="en-US" b="0" dirty="0"/>
              <a:t>on </a:t>
            </a:r>
            <a:r>
              <a:rPr lang="en-US" dirty="0"/>
              <a:t>passed and failed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tests seems to have </a:t>
            </a:r>
            <a:r>
              <a:rPr lang="en-US" b="1" dirty="0"/>
              <a:t>failed</a:t>
            </a:r>
            <a:r>
              <a:rPr lang="en-US" dirty="0"/>
              <a:t>: the </a:t>
            </a:r>
            <a:r>
              <a:rPr lang="en-US" b="1" dirty="0"/>
              <a:t>empty array </a:t>
            </a:r>
            <a:r>
              <a:rPr lang="en-US" dirty="0"/>
              <a:t>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the code of </a:t>
            </a:r>
            <a:r>
              <a:rPr lang="en-US" b="1" dirty="0"/>
              <a:t>the "sum" function</a:t>
            </a:r>
            <a:r>
              <a:rPr lang="en-US" dirty="0"/>
              <a:t>, we shall find the problem.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starts from the element at position 0, which does not exist in empty arrays.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</a:t>
            </a:r>
            <a:r>
              <a:rPr lang="en-US" b="1" dirty="0"/>
              <a:t>fix the bug</a:t>
            </a:r>
            <a:r>
              <a:rPr lang="en-US" dirty="0"/>
              <a:t> and run the tests again.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shall leave this exercises for you.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better the </a:t>
            </a:r>
            <a:r>
              <a:rPr lang="en-US" b="1" dirty="0"/>
              <a:t>teamwork with Git</a:t>
            </a:r>
            <a:r>
              <a:rPr lang="en-US" dirty="0"/>
              <a:t>, I will execute an interesting </a:t>
            </a:r>
            <a:r>
              <a:rPr lang="en-US" b="1" dirty="0"/>
              <a:t>live demonstration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simulate the work of </a:t>
            </a:r>
            <a:r>
              <a:rPr lang="en-US" b="1" dirty="0"/>
              <a:t>two developers: Alice and Bob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Alice </a:t>
            </a:r>
            <a:r>
              <a:rPr lang="en-US" dirty="0"/>
              <a:t>will use my Windows command prompt (the black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Bob </a:t>
            </a:r>
            <a:r>
              <a:rPr lang="en-US" dirty="0"/>
              <a:t>will use my Linux Bash shell (the blue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Alice clones the playground repository from her Windows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enters in the cloned directory:</a:t>
            </a:r>
            <a:endParaRPr lang="bg-BG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displayes the files inside it: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same does Bob from his Linux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ls -al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Alice and Bob </a:t>
            </a:r>
            <a:r>
              <a:rPr lang="en-US" sz="1200" b="1" noProof="1"/>
              <a:t>make changes </a:t>
            </a:r>
            <a:r>
              <a:rPr lang="en-US" sz="1200" b="0" noProof="1"/>
              <a:t>in their local working copies of the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Alice edits </a:t>
            </a:r>
            <a:r>
              <a:rPr lang="en-US" sz="1200" b="0" noProof="1"/>
              <a:t>the file "</a:t>
            </a:r>
            <a:r>
              <a:rPr lang="en-US" sz="1200" b="1" noProof="1"/>
              <a:t>hello.txt</a:t>
            </a:r>
            <a:r>
              <a:rPr lang="en-US" sz="1200" b="0" noProof="1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She types "</a:t>
            </a:r>
            <a:r>
              <a:rPr lang="en-US" sz="1200" b="0" i="1" noProof="1"/>
              <a:t>Hello from Alice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Bob edits</a:t>
            </a:r>
            <a:r>
              <a:rPr lang="en-US" dirty="0"/>
              <a:t> the files "</a:t>
            </a:r>
            <a:r>
              <a:rPr lang="en-US" sz="1200" b="1" noProof="1"/>
              <a:t>README.md</a:t>
            </a:r>
            <a:r>
              <a:rPr lang="en-US" dirty="0"/>
              <a:t>" and "</a:t>
            </a:r>
            <a:r>
              <a:rPr lang="en-US" b="1" dirty="0"/>
              <a:t>hello.txt</a:t>
            </a:r>
            <a:r>
              <a:rPr lang="en-US" dirty="0"/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README.md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This file was edited by Bob</a:t>
            </a:r>
            <a:r>
              <a:rPr lang="en-US" sz="1200" b="0" i="0" noProof="1"/>
              <a:t>".</a:t>
            </a:r>
            <a:endParaRPr lang="en-US" sz="1200" b="1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Hello from Bob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Alice commits </a:t>
            </a:r>
            <a:r>
              <a:rPr lang="en-US" dirty="0"/>
              <a:t>her changes in her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Alice"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Bob commits </a:t>
            </a:r>
            <a:r>
              <a:rPr lang="en-US" dirty="0"/>
              <a:t>his changes in his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Bob"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Alice sends her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changes are successfully stored at GitHub.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Bob tries to send his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operation will be </a:t>
            </a:r>
            <a:r>
              <a:rPr lang="en-US" b="1" dirty="0"/>
              <a:t>rejected</a:t>
            </a:r>
            <a:r>
              <a:rPr lang="en-US" b="0" dirty="0"/>
              <a:t> due to "</a:t>
            </a:r>
            <a:r>
              <a:rPr lang="en-US" b="1" dirty="0"/>
              <a:t>conflicting changes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Bob should merge the changes from Alice.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pull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Automatic merge fails.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says: "</a:t>
            </a:r>
            <a:r>
              <a:rPr lang="en-US" b="1" i="1" dirty="0"/>
              <a:t>Merge conflict in hello.txt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shall fix the conflict manually: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And we edit the file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Now we </a:t>
            </a:r>
            <a:r>
              <a:rPr lang="en-US" b="1" dirty="0"/>
              <a:t>commit the changes </a:t>
            </a:r>
            <a:r>
              <a:rPr lang="en-US" b="0" dirty="0"/>
              <a:t>made to merge the conflicting files: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commit -m "Bob merges his changes"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Finally, Bob will be able to push his changes successfully: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changes at the GitHub web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also </a:t>
            </a:r>
            <a:r>
              <a:rPr lang="en-US" b="1" dirty="0"/>
              <a:t>see the commits</a:t>
            </a:r>
            <a:r>
              <a:rPr lang="en-US" b="0" dirty="0"/>
              <a:t> in the commit log.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last 3 commits: "Changes from Alice", "Changes from Bob" and "Bob merges his changes".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Looks too complex?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not so complex like it looks.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Focus on the concepts </a:t>
            </a:r>
            <a:r>
              <a:rPr lang="en-US" b="0" dirty="0"/>
              <a:t>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Git allows developers to work concurrently on the same project and to </a:t>
            </a:r>
            <a:r>
              <a:rPr lang="en-US" b="1" dirty="0"/>
              <a:t>merge concurrent changes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exactly we handle concurrent changes with Git, </a:t>
            </a:r>
            <a:r>
              <a:rPr lang="en-US" b="1" dirty="0"/>
              <a:t>we shall learn </a:t>
            </a:r>
            <a:r>
              <a:rPr lang="en-US" b="0" dirty="0"/>
              <a:t>in the upcoming courses and lessons </a:t>
            </a:r>
            <a:r>
              <a:rPr lang="en-US" b="1" dirty="0"/>
              <a:t>at 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other details, such as comments, attachments and others.</a:t>
            </a:r>
          </a:p>
          <a:p>
            <a:r>
              <a:rPr lang="en-US" b="1" dirty="0"/>
              <a:t>Project trackers </a:t>
            </a:r>
            <a:r>
              <a:rPr lang="en-US" dirty="0"/>
              <a:t>are a simple tool to manage the project </a:t>
            </a:r>
            <a:r>
              <a:rPr lang="en-US" b="1" dirty="0"/>
              <a:t>schedule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plan, arrange, assign, track and visualize project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Project trackers </a:t>
            </a:r>
            <a:r>
              <a:rPr lang="en-US" dirty="0"/>
              <a:t>are important </a:t>
            </a:r>
            <a:r>
              <a:rPr lang="en-US" b="1" dirty="0"/>
              <a:t>concept </a:t>
            </a:r>
            <a:r>
              <a:rPr lang="en-US" dirty="0"/>
              <a:t>in software project management and in project management in general.</a:t>
            </a:r>
            <a:endParaRPr lang="bg-BG" dirty="0"/>
          </a:p>
          <a:p>
            <a:endParaRPr lang="en-US" dirty="0"/>
          </a:p>
          <a:p>
            <a:r>
              <a:rPr lang="en-US" b="0" dirty="0"/>
              <a:t>Most project trackers visualize and organize the work on the project as </a:t>
            </a:r>
            <a:r>
              <a:rPr lang="en-US" b="1" dirty="0"/>
              <a:t>Kanban boards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Kanban board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is an agile project management tool, designed to help visualize work,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limit </a:t>
            </a:r>
            <a:r>
              <a:rPr lang="en-US" b="0" i="0" noProof="1">
                <a:solidFill>
                  <a:srgbClr val="091E42"/>
                </a:solidFill>
                <a:effectLst/>
                <a:latin typeface="Charlie Text"/>
              </a:rPr>
              <a:t>work-in-progress, and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maximize team's efficiency.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Kanban boards use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cards arranged in columns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Each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describes 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task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 to be done or issue to be handled.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91E42"/>
              </a:solidFill>
              <a:effectLst/>
              <a:latin typeface="Charlie Text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Typical </a:t>
            </a:r>
            <a:r>
              <a:rPr lang="en-US" b="1" dirty="0"/>
              <a:t>columns </a:t>
            </a:r>
            <a:r>
              <a:rPr lang="en-US" dirty="0"/>
              <a:t>on the Kanban board are: "</a:t>
            </a:r>
            <a:r>
              <a:rPr lang="en-US" b="1" dirty="0"/>
              <a:t>Backlog</a:t>
            </a:r>
            <a:r>
              <a:rPr lang="en-US" dirty="0"/>
              <a:t>", "</a:t>
            </a:r>
            <a:r>
              <a:rPr lang="en-US" b="1" dirty="0"/>
              <a:t>In Progress</a:t>
            </a:r>
            <a:r>
              <a:rPr lang="en-US" dirty="0"/>
              <a:t>" and "</a:t>
            </a:r>
            <a:r>
              <a:rPr lang="en-US" b="1" dirty="0"/>
              <a:t>Done</a:t>
            </a:r>
            <a:r>
              <a:rPr lang="en-US" dirty="0"/>
              <a:t>".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dirty="0"/>
              <a:t>" column holds the queue of tasks, which are </a:t>
            </a:r>
            <a:r>
              <a:rPr lang="en-US" b="1" dirty="0"/>
              <a:t>waiting to be done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the tasks, staying </a:t>
            </a:r>
            <a:r>
              <a:rPr lang="en-US" b="1" dirty="0"/>
              <a:t>upper</a:t>
            </a:r>
            <a:r>
              <a:rPr lang="en-US" dirty="0"/>
              <a:t> in the backlog have </a:t>
            </a:r>
            <a:r>
              <a:rPr lang="en-US" b="1" dirty="0"/>
              <a:t>higher priority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column holds the tasks, which are currently taken by the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tasks should not exceed the capacity of the team.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column holds the </a:t>
            </a:r>
            <a:r>
              <a:rPr lang="en-US" b="1" dirty="0"/>
              <a:t>completed tasks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Team members take tasks from the </a:t>
            </a:r>
            <a:r>
              <a:rPr lang="en-US" b="1" dirty="0"/>
              <a:t>Backlog</a:t>
            </a:r>
            <a:r>
              <a:rPr lang="en-US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them in the "</a:t>
            </a:r>
            <a:r>
              <a:rPr lang="en-US" b="1" dirty="0"/>
              <a:t>In Progress</a:t>
            </a:r>
            <a:r>
              <a:rPr lang="en-US" dirty="0"/>
              <a:t>" column,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work on them </a:t>
            </a:r>
            <a:r>
              <a:rPr lang="en-US" dirty="0"/>
              <a:t>and when a task is completed,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moved to the "</a:t>
            </a:r>
            <a:r>
              <a:rPr lang="en-US" b="1" dirty="0"/>
              <a:t>Done</a:t>
            </a:r>
            <a:r>
              <a:rPr lang="en-US" dirty="0"/>
              <a:t>" column.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/>
              <a:t>next task</a:t>
            </a:r>
            <a:r>
              <a:rPr lang="en-US" dirty="0"/>
              <a:t> is taken.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 tasks move from left to right over the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project progress is always clearly visible on the Kanban board.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a daily or weekly basis the </a:t>
            </a:r>
            <a:r>
              <a:rPr lang="en-US" b="1" dirty="0"/>
              <a:t>project manager checks the project progress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discusses </a:t>
            </a:r>
            <a:r>
              <a:rPr lang="en-US" dirty="0"/>
              <a:t>the tasks and their priorities with the team,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rearranges the order </a:t>
            </a:r>
            <a:r>
              <a:rPr lang="en-US" b="0" dirty="0"/>
              <a:t>of the tasks in the Backlog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process is "</a:t>
            </a:r>
            <a:r>
              <a:rPr lang="en-US" b="1" dirty="0"/>
              <a:t>agile</a:t>
            </a:r>
            <a:r>
              <a:rPr lang="en-US" dirty="0"/>
              <a:t>". Tasks and their </a:t>
            </a:r>
            <a:r>
              <a:rPr lang="en-US" b="1" dirty="0"/>
              <a:t>priorities change regularly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project team always knows the project progress,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which task to take next, according to the priorities</a:t>
            </a:r>
            <a:br>
              <a:rPr lang="en-US" dirty="0"/>
            </a:br>
            <a:r>
              <a:rPr lang="en-US" dirty="0"/>
              <a:t>(the order of the tasks in the Backlog).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Examples of project tracking software </a:t>
            </a:r>
            <a:r>
              <a:rPr lang="en-US" dirty="0"/>
              <a:t>in the "Kanban board" style are the following products: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Trello </a:t>
            </a:r>
            <a:r>
              <a:rPr lang="en-US" dirty="0"/>
              <a:t>– a nice project tracker with </a:t>
            </a:r>
            <a:r>
              <a:rPr lang="en-US" b="1" dirty="0"/>
              <a:t>pleasant UI</a:t>
            </a:r>
            <a:r>
              <a:rPr lang="en-US" dirty="0"/>
              <a:t>. It has a </a:t>
            </a:r>
            <a:r>
              <a:rPr lang="en-US" b="1" dirty="0"/>
              <a:t>free</a:t>
            </a:r>
            <a:r>
              <a:rPr lang="en-US" dirty="0"/>
              <a:t>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GitHub Projects</a:t>
            </a:r>
            <a:r>
              <a:rPr lang="en-US" dirty="0"/>
              <a:t> – a project tracker built in GitHub. It is not much popular, because its UX is not good.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Office 365 Planner </a:t>
            </a:r>
            <a:r>
              <a:rPr lang="en-US" dirty="0"/>
              <a:t>– a project planner from Microsoft, part of Office 365.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see in practice </a:t>
            </a:r>
            <a:r>
              <a:rPr lang="en-US" dirty="0"/>
              <a:t>the concept of "</a:t>
            </a:r>
            <a:r>
              <a:rPr lang="en-US" b="1" dirty="0"/>
              <a:t>project trackers</a:t>
            </a:r>
            <a:r>
              <a:rPr lang="en-US" dirty="0"/>
              <a:t>" and "</a:t>
            </a:r>
            <a:r>
              <a:rPr lang="en-US" b="1" dirty="0"/>
              <a:t>Kanban boards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link above we have a project tracker in </a:t>
            </a:r>
            <a:r>
              <a:rPr lang="en-US" b="1" dirty="0"/>
              <a:t>Trello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project plan for a simple Web site</a:t>
            </a:r>
            <a:r>
              <a:rPr lang="en-US" dirty="0"/>
              <a:t>, which consists of several pages: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Home, About, Services, Portfolio, Career and Contacts.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project plan </a:t>
            </a:r>
            <a:r>
              <a:rPr lang="en-US" dirty="0"/>
              <a:t>visualizes all the tasks of the project.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b="0" dirty="0"/>
              <a:t>" list </a:t>
            </a:r>
            <a:r>
              <a:rPr lang="en-US" dirty="0"/>
              <a:t>shows the waiting tasks, which are not yet started.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list shows the tasks which are taken, and someone works on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list shows the completed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move </a:t>
            </a:r>
            <a:r>
              <a:rPr lang="en-US" b="0" dirty="0"/>
              <a:t>tasks</a:t>
            </a:r>
            <a:r>
              <a:rPr lang="en-US" b="1" dirty="0"/>
              <a:t> </a:t>
            </a:r>
            <a:r>
              <a:rPr lang="en-US" dirty="0"/>
              <a:t>from one column to another,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rearrange </a:t>
            </a:r>
            <a:r>
              <a:rPr lang="en-US" b="0" dirty="0"/>
              <a:t>tasks</a:t>
            </a:r>
            <a:r>
              <a:rPr lang="en-US" dirty="0"/>
              <a:t>, </a:t>
            </a:r>
            <a:r>
              <a:rPr lang="en-US" b="1" dirty="0"/>
              <a:t>assign</a:t>
            </a:r>
            <a:r>
              <a:rPr lang="en-US" dirty="0"/>
              <a:t> team members for each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edit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>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Simple, but efficient tool</a:t>
            </a:r>
            <a:r>
              <a:rPr lang="en-US" dirty="0"/>
              <a:t> to organize the work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should try it!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you </a:t>
            </a:r>
            <a:r>
              <a:rPr lang="en-US" b="1" dirty="0"/>
              <a:t>understand the concepts</a:t>
            </a:r>
            <a:r>
              <a:rPr lang="en-US" dirty="0"/>
              <a:t>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Project trackers </a:t>
            </a:r>
            <a:r>
              <a:rPr lang="en-US" dirty="0"/>
              <a:t>are great tool to organize, track and manage the work on a project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used by </a:t>
            </a:r>
            <a:r>
              <a:rPr lang="en-US" b="1" dirty="0"/>
              <a:t>software development teams</a:t>
            </a:r>
            <a:r>
              <a:rPr lang="en-US" dirty="0"/>
              <a:t> to plan, track and manage their 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Projects, which are not efficiently managed, fail.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Efficient development teams use </a:t>
            </a:r>
            <a:r>
              <a:rPr lang="en-US" b="1" dirty="0"/>
              <a:t>efficient project management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Let's summarize what we learned in this lesson.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and working with modern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front-end technologies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the basic </a:t>
            </a:r>
            <a:r>
              <a:rPr lang="en-US" sz="3200" b="1" dirty="0">
                <a:solidFill>
                  <a:schemeClr val="bg2"/>
                </a:solidFill>
              </a:rPr>
              <a:t>UI concepts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Web-based UI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DOM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routing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templating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UI frameworks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working with </a:t>
            </a:r>
            <a:r>
              <a:rPr lang="en-US" sz="3200" b="1" dirty="0">
                <a:solidFill>
                  <a:schemeClr val="bg2"/>
                </a:solidFill>
              </a:rPr>
              <a:t>RESTful services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Using </a:t>
            </a:r>
            <a:r>
              <a:rPr lang="en-US" sz="3200" b="1" dirty="0">
                <a:solidFill>
                  <a:schemeClr val="bg2"/>
                </a:solidFill>
              </a:rPr>
              <a:t>relational and NoSQL databases </a:t>
            </a:r>
            <a:r>
              <a:rPr lang="en-US" sz="3200" dirty="0">
                <a:solidFill>
                  <a:schemeClr val="bg2"/>
                </a:solidFill>
              </a:rPr>
              <a:t>and </a:t>
            </a:r>
            <a:r>
              <a:rPr lang="en-US" sz="3200" b="1" dirty="0">
                <a:solidFill>
                  <a:schemeClr val="bg2"/>
                </a:solidFill>
              </a:rPr>
              <a:t>ORM</a:t>
            </a:r>
            <a:r>
              <a:rPr lang="en-US" sz="3200" dirty="0">
                <a:solidFill>
                  <a:schemeClr val="bg2"/>
                </a:solidFill>
              </a:rPr>
              <a:t> frameworks.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the </a:t>
            </a:r>
            <a:r>
              <a:rPr lang="en-US" sz="3200" b="1" dirty="0">
                <a:solidFill>
                  <a:schemeClr val="bg2"/>
                </a:solidFill>
              </a:rPr>
              <a:t>MVC architecture </a:t>
            </a:r>
            <a:r>
              <a:rPr lang="en-US" sz="3200" dirty="0">
                <a:solidFill>
                  <a:schemeClr val="bg2"/>
                </a:solidFill>
              </a:rPr>
              <a:t>for server-side Web apps.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</a:t>
            </a:r>
            <a:r>
              <a:rPr lang="en-US" sz="3200" b="1" dirty="0">
                <a:solidFill>
                  <a:schemeClr val="bg2"/>
                </a:solidFill>
              </a:rPr>
              <a:t>cloud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containers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2"/>
                </a:solidFill>
              </a:rPr>
              <a:t>Docker</a:t>
            </a:r>
            <a:r>
              <a:rPr lang="bg-BG" sz="3200" b="0" dirty="0">
                <a:solidFill>
                  <a:schemeClr val="bg2"/>
                </a:solidFill>
              </a:rPr>
              <a:t>.</a:t>
            </a:r>
            <a:endParaRPr lang="en-US" sz="3200" b="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0" dirty="0">
                <a:solidFill>
                  <a:schemeClr val="bg2"/>
                </a:solidFill>
              </a:rPr>
              <a:t> are used for home and industrial automation, using microcontrollers (like </a:t>
            </a:r>
            <a:r>
              <a:rPr lang="en-US" sz="3200" dirty="0">
                <a:solidFill>
                  <a:schemeClr val="bg2"/>
                </a:solidFill>
              </a:rPr>
              <a:t>Arduino and ESP32).</a:t>
            </a:r>
            <a:endParaRPr lang="en-US" sz="3200" b="0" dirty="0">
              <a:solidFill>
                <a:schemeClr val="bg2"/>
              </a:solidFill>
            </a:endParaRP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200" b="1" dirty="0"/>
              <a:t>Connected</a:t>
            </a:r>
            <a:r>
              <a:rPr lang="en-US" sz="7200" b="0" dirty="0"/>
              <a:t> </a:t>
            </a:r>
            <a:r>
              <a:rPr lang="en-US" sz="7200" dirty="0"/>
              <a:t>embedded systems are known as "</a:t>
            </a:r>
            <a:r>
              <a:rPr lang="en-US" sz="7200" b="1" dirty="0"/>
              <a:t>Internet of Things</a:t>
            </a:r>
            <a:r>
              <a:rPr lang="en-US" sz="7200" dirty="0"/>
              <a:t>" devices </a:t>
            </a:r>
            <a:r>
              <a:rPr lang="en-US" sz="7200" b="0" dirty="0"/>
              <a:t>(</a:t>
            </a:r>
            <a:r>
              <a:rPr lang="en-US" sz="7200" b="1" dirty="0"/>
              <a:t>IoT devices</a:t>
            </a:r>
            <a:r>
              <a:rPr lang="en-US" sz="7200" b="0" dirty="0"/>
              <a:t>)</a:t>
            </a:r>
            <a:r>
              <a:rPr lang="bg-BG" sz="7200" b="0" dirty="0"/>
              <a:t>.</a:t>
            </a: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 (like </a:t>
            </a:r>
            <a:r>
              <a:rPr lang="en-US" sz="3400" b="1" dirty="0">
                <a:solidFill>
                  <a:schemeClr val="bg2"/>
                </a:solidFill>
              </a:rPr>
              <a:t>Git</a:t>
            </a:r>
            <a:r>
              <a:rPr lang="en-US" sz="3400" dirty="0">
                <a:solidFill>
                  <a:schemeClr val="bg2"/>
                </a:solidFill>
              </a:rPr>
              <a:t> and SVN), software quality assurance (</a:t>
            </a:r>
            <a:r>
              <a:rPr lang="en-US" sz="3400" b="1" dirty="0">
                <a:solidFill>
                  <a:schemeClr val="bg2"/>
                </a:solidFill>
              </a:rPr>
              <a:t>QA</a:t>
            </a:r>
            <a:r>
              <a:rPr lang="en-US" sz="3400" dirty="0">
                <a:solidFill>
                  <a:schemeClr val="bg2"/>
                </a:solidFill>
              </a:rPr>
              <a:t>), </a:t>
            </a:r>
            <a:r>
              <a:rPr lang="en-US" sz="3400" b="1" dirty="0">
                <a:solidFill>
                  <a:schemeClr val="bg2"/>
                </a:solidFill>
              </a:rPr>
              <a:t>unit testing</a:t>
            </a:r>
            <a:r>
              <a:rPr lang="en-US" sz="3400" dirty="0">
                <a:solidFill>
                  <a:schemeClr val="bg2"/>
                </a:solidFill>
              </a:rPr>
              <a:t>, </a:t>
            </a:r>
            <a:r>
              <a:rPr lang="en-US" sz="3400" b="1" dirty="0">
                <a:solidFill>
                  <a:schemeClr val="bg2"/>
                </a:solidFill>
              </a:rPr>
              <a:t>Kanban</a:t>
            </a:r>
            <a:r>
              <a:rPr lang="bg-BG" sz="3400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boards, are concepts from modern software development, which are used to plan, manage and track the </a:t>
            </a:r>
            <a:r>
              <a:rPr lang="en-US" sz="3400" b="1" dirty="0">
                <a:solidFill>
                  <a:schemeClr val="bg2"/>
                </a:solidFill>
              </a:rPr>
              <a:t>software development process</a:t>
            </a:r>
            <a:r>
              <a:rPr lang="en-US" sz="3400" dirty="0">
                <a:solidFill>
                  <a:schemeClr val="bg2"/>
                </a:solidFill>
              </a:rPr>
              <a:t>.</a:t>
            </a:r>
            <a:r>
              <a:rPr lang="en-US" sz="3200" dirty="0">
                <a:solidFill>
                  <a:schemeClr val="bg2"/>
                </a:solidFill>
              </a:rPr>
              <a:t/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b="0" dirty="0"/>
          </a:p>
          <a:p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shall learn the basics of the concepts, mentioned in this lesson,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will help us significantly to start a job as junior developer.</a:t>
            </a:r>
          </a:p>
          <a:p>
            <a:r>
              <a:rPr lang="en-US" dirty="0"/>
              <a:t>Our </a:t>
            </a:r>
            <a:r>
              <a:rPr lang="en-US" b="1" dirty="0"/>
              <a:t>end-to-end educational program </a:t>
            </a:r>
            <a:r>
              <a:rPr lang="en-US" dirty="0"/>
              <a:t>for software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well-designed </a:t>
            </a:r>
            <a:r>
              <a:rPr lang="en-US" b="1" dirty="0"/>
              <a:t>mix of the 4 essential skills </a:t>
            </a:r>
            <a:r>
              <a:rPr lang="en-US" dirty="0"/>
              <a:t>of software engineers,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coding, is learned together with problem solving, development concepts and technologies.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A1368DAC-E926-487D-B9D9-752D34E9D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30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1" dirty="0"/>
              <a:t>front-end</a:t>
            </a:r>
            <a:r>
              <a:rPr lang="en-US" dirty="0"/>
              <a:t> is </a:t>
            </a:r>
            <a:r>
              <a:rPr lang="en-US" b="1" dirty="0"/>
              <a:t>what users see on the screen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consists of the </a:t>
            </a:r>
            <a:r>
              <a:rPr lang="en-US" b="1" dirty="0"/>
              <a:t>client-side app components</a:t>
            </a:r>
            <a:r>
              <a:rPr lang="en-US" dirty="0"/>
              <a:t>, the "</a:t>
            </a:r>
            <a:r>
              <a:rPr lang="en-US" b="1" dirty="0"/>
              <a:t>presentation layer</a:t>
            </a:r>
            <a:r>
              <a:rPr lang="en-US" dirty="0"/>
              <a:t>" of the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front-end displays the </a:t>
            </a:r>
            <a:r>
              <a:rPr lang="en-US" b="1" dirty="0"/>
              <a:t>user interface </a:t>
            </a:r>
            <a:r>
              <a:rPr lang="en-US" dirty="0"/>
              <a:t>to the users and interacts with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</a:t>
            </a:r>
            <a:r>
              <a:rPr lang="en-US" b="1" dirty="0"/>
              <a:t>concepts and principles of modern front-end technologies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the </a:t>
            </a:r>
            <a:r>
              <a:rPr lang="en-US" b="1" dirty="0"/>
              <a:t>DOM tree </a:t>
            </a:r>
            <a:r>
              <a:rPr lang="en-US" b="0" dirty="0"/>
              <a:t>in Web browsers,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REST architecture </a:t>
            </a:r>
            <a:r>
              <a:rPr lang="en-US" b="0" dirty="0"/>
              <a:t>and </a:t>
            </a:r>
            <a:r>
              <a:rPr lang="en-US" b="1" dirty="0"/>
              <a:t>RESTful APIs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b="0" dirty="0"/>
              <a:t>and</a:t>
            </a:r>
            <a:r>
              <a:rPr lang="bg-BG" b="0" dirty="0"/>
              <a:t> </a:t>
            </a:r>
            <a:r>
              <a:rPr lang="en-US" b="0" dirty="0"/>
              <a:t>the concept of asynchronous invocations of back-end services,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templating engines</a:t>
            </a:r>
            <a:r>
              <a:rPr lang="en-US" b="0" dirty="0"/>
              <a:t>" for UI rendering,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routing</a:t>
            </a:r>
            <a:r>
              <a:rPr lang="en-US" b="0" dirty="0"/>
              <a:t>" for URL-based navigation,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</a:t>
            </a:r>
            <a:r>
              <a:rPr lang="en-US" b="1" dirty="0"/>
              <a:t>UI libraries</a:t>
            </a:r>
            <a:r>
              <a:rPr lang="en-US" b="0" dirty="0"/>
              <a:t> and </a:t>
            </a:r>
            <a:r>
              <a:rPr lang="en-US" b="1" dirty="0"/>
              <a:t>front-end frameworks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="" xmlns:a16="http://schemas.microsoft.com/office/drawing/2014/main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front-end</a:t>
            </a:r>
            <a:r>
              <a:rPr lang="en-US" b="0" dirty="0"/>
              <a:t>, </a:t>
            </a:r>
            <a:r>
              <a:rPr lang="en-US" b="1" dirty="0"/>
              <a:t>HTML</a:t>
            </a:r>
            <a:r>
              <a:rPr lang="en-US" b="0" dirty="0"/>
              <a:t>, </a:t>
            </a:r>
            <a:r>
              <a:rPr lang="en-US" b="1" dirty="0"/>
              <a:t>CSS</a:t>
            </a:r>
            <a:r>
              <a:rPr lang="en-US" b="0" dirty="0"/>
              <a:t> and </a:t>
            </a:r>
            <a:r>
              <a:rPr lang="en-US" b="1" dirty="0"/>
              <a:t>JavaScript</a:t>
            </a:r>
            <a:r>
              <a:rPr lang="en-US" b="0" dirty="0"/>
              <a:t>, together with</a:t>
            </a:r>
            <a:r>
              <a:rPr lang="en-US" dirty="0"/>
              <a:t> the </a:t>
            </a:r>
            <a:r>
              <a:rPr lang="en-US" b="1" dirty="0"/>
              <a:t>Document Object Model </a:t>
            </a:r>
            <a:r>
              <a:rPr lang="en-US" dirty="0"/>
              <a:t>(</a:t>
            </a:r>
            <a:r>
              <a:rPr lang="en-US" b="1" dirty="0"/>
              <a:t>DOM</a:t>
            </a:r>
            <a:r>
              <a:rPr lang="en-US" dirty="0"/>
              <a:t>), </a:t>
            </a:r>
            <a:r>
              <a:rPr lang="en-US" b="1" dirty="0"/>
              <a:t>AJAX</a:t>
            </a:r>
            <a:r>
              <a:rPr lang="bg-BG" dirty="0"/>
              <a:t> </a:t>
            </a:r>
            <a:r>
              <a:rPr lang="en-US" dirty="0"/>
              <a:t>and few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 dominant technology for building </a:t>
            </a:r>
            <a:r>
              <a:rPr lang="en-US" b="1" dirty="0"/>
              <a:t>user interfaces</a:t>
            </a:r>
            <a:r>
              <a:rPr lang="en-US" dirty="0"/>
              <a:t> for modern software apps.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set of web front-end technologies is known under the name </a:t>
            </a:r>
            <a:r>
              <a:rPr lang="bg-BG" dirty="0"/>
              <a:t>"</a:t>
            </a:r>
            <a:r>
              <a:rPr lang="en-US" b="1" dirty="0"/>
              <a:t>HTML5</a:t>
            </a:r>
            <a:r>
              <a:rPr lang="bg-BG" b="1" dirty="0"/>
              <a:t> </a:t>
            </a:r>
            <a:r>
              <a:rPr lang="en-US" b="1" dirty="0"/>
              <a:t>platform</a:t>
            </a:r>
            <a:r>
              <a:rPr lang="en-US" dirty="0"/>
              <a:t>" or "</a:t>
            </a:r>
            <a:r>
              <a:rPr lang="en-US" b="1" dirty="0"/>
              <a:t>The Web Platform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 for more details about </a:t>
            </a:r>
            <a:r>
              <a:rPr lang="en-US" b="1" dirty="0"/>
              <a:t>the HTML5 platform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consists of lots of </a:t>
            </a:r>
            <a:r>
              <a:rPr lang="en-US" b="1" dirty="0"/>
              <a:t>technologies</a:t>
            </a:r>
            <a:r>
              <a:rPr lang="en-US" dirty="0"/>
              <a:t>, </a:t>
            </a:r>
            <a:r>
              <a:rPr lang="en-US" b="1" dirty="0"/>
              <a:t>APIs</a:t>
            </a:r>
            <a:r>
              <a:rPr lang="en-US" dirty="0"/>
              <a:t> and </a:t>
            </a:r>
            <a:r>
              <a:rPr lang="en-US" b="1" dirty="0"/>
              <a:t>standards</a:t>
            </a:r>
            <a:r>
              <a:rPr lang="en-US" dirty="0"/>
              <a:t>, implemented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very important for every modern software engineer to be </a:t>
            </a:r>
            <a:r>
              <a:rPr lang="en-US" b="1" dirty="0"/>
              <a:t>familiar with these HTML5 technologies </a:t>
            </a:r>
            <a:r>
              <a:rPr lang="en-US" dirty="0"/>
              <a:t>and the concepts behind them.</a:t>
            </a:r>
          </a:p>
          <a:p>
            <a:endParaRPr lang="en-US" b="1" dirty="0"/>
          </a:p>
          <a:p>
            <a:r>
              <a:rPr lang="en-US" b="1" dirty="0"/>
              <a:t>Web front-end technologies</a:t>
            </a:r>
            <a:r>
              <a:rPr lang="en-US" b="0" dirty="0"/>
              <a:t> are the way developers build the </a:t>
            </a:r>
            <a:r>
              <a:rPr lang="en-US" b="1" dirty="0"/>
              <a:t>user interface</a:t>
            </a:r>
            <a:r>
              <a:rPr lang="en-US" b="0" dirty="0"/>
              <a:t>, displayed in Web pages, Web sites, Web apps and cross-platform apps.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HTML </a:t>
            </a:r>
            <a:r>
              <a:rPr lang="en-US" dirty="0"/>
              <a:t>and </a:t>
            </a:r>
            <a:r>
              <a:rPr lang="en-US" b="1" dirty="0"/>
              <a:t>CSS </a:t>
            </a:r>
            <a:r>
              <a:rPr lang="en-US" b="0" dirty="0"/>
              <a:t>languages </a:t>
            </a:r>
            <a:r>
              <a:rPr lang="en-US" dirty="0"/>
              <a:t>describe documents, content, layout, formatting and everything we see on the screen in the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b="0" dirty="0"/>
              <a:t> (which is called also </a:t>
            </a:r>
            <a:r>
              <a:rPr lang="en-US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ECMAScript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en-US" dirty="0"/>
              <a:t>is the main language, used by developers to program user interfaces in a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DOM </a:t>
            </a:r>
            <a:r>
              <a:rPr lang="en-US" dirty="0"/>
              <a:t>technology allows accessing the elements in a Web page through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AJAX </a:t>
            </a:r>
            <a:r>
              <a:rPr lang="en-US" dirty="0"/>
              <a:t>technology allows invoking </a:t>
            </a:r>
            <a:r>
              <a:rPr lang="en-US" b="1" dirty="0"/>
              <a:t>back-end services </a:t>
            </a:r>
            <a:r>
              <a:rPr lang="en-US" dirty="0"/>
              <a:t>from JavaScript front-end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JS front-end frameworks </a:t>
            </a:r>
            <a:r>
              <a:rPr lang="en-US" dirty="0"/>
              <a:t>(such as React, Angular and Vue) simplify the Web front-end development by providing structure, components, guidelines and patterns to build maintainable front-end apps.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DOM</a:t>
            </a:r>
            <a:r>
              <a:rPr lang="en-US" dirty="0"/>
              <a:t> (the Document Object Model) defines the </a:t>
            </a:r>
            <a:r>
              <a:rPr lang="en-US" b="1" dirty="0"/>
              <a:t>structure of Web pages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Documents in the Web browser are represented by a </a:t>
            </a:r>
            <a:r>
              <a:rPr lang="en-US" b="1" dirty="0"/>
              <a:t>DOM tree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DOM tree </a:t>
            </a:r>
            <a:r>
              <a:rPr lang="en-US" dirty="0"/>
              <a:t>holds a hierarchy of </a:t>
            </a:r>
            <a:r>
              <a:rPr lang="en-US" b="1" dirty="0"/>
              <a:t>UI and other elements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DOM uses </a:t>
            </a:r>
            <a:r>
              <a:rPr lang="en-US" b="1" dirty="0"/>
              <a:t>composition</a:t>
            </a:r>
            <a:r>
              <a:rPr lang="en-US" dirty="0"/>
              <a:t>: most elements could hold other elements within themselves.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way the </a:t>
            </a:r>
            <a:r>
              <a:rPr lang="en-US" b="1" dirty="0"/>
              <a:t>elements are organized in a tree </a:t>
            </a:r>
            <a:r>
              <a:rPr lang="en-US" dirty="0"/>
              <a:t>(the DOM tree).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JavaScript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this is how modern Web sites and apps build interactive user interfaces.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Modern </a:t>
            </a:r>
            <a:r>
              <a:rPr lang="en-US" b="1" dirty="0"/>
              <a:t>Web front-end apps </a:t>
            </a:r>
            <a:r>
              <a:rPr lang="en-US" dirty="0"/>
              <a:t>manipulate the DOM tree directly from JavaScript or through a front-end framework and consume data from the back-end.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of the </a:t>
            </a:r>
            <a:r>
              <a:rPr lang="en-US" b="1" dirty="0"/>
              <a:t>DOM API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to build a Web page, which </a:t>
            </a:r>
            <a:r>
              <a:rPr lang="en-US" b="1" dirty="0"/>
              <a:t>calculates the sum of two numbers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it looks like: </a:t>
            </a:r>
            <a:r>
              <a:rPr lang="en-US" b="1" dirty="0"/>
              <a:t>3 text fields and a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numbers are entered in the first two </a:t>
            </a:r>
            <a:r>
              <a:rPr lang="en-US" b="1" dirty="0"/>
              <a:t>text fields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</a:t>
            </a:r>
            <a:r>
              <a:rPr lang="en-US" b="1" dirty="0"/>
              <a:t>[Calculate] button</a:t>
            </a:r>
            <a:r>
              <a:rPr lang="en-US" dirty="0"/>
              <a:t> is clicked, the third field </a:t>
            </a:r>
            <a:r>
              <a:rPr lang="en-US" b="1" dirty="0"/>
              <a:t>displays the sum</a:t>
            </a:r>
            <a:r>
              <a:rPr lang="en-US" dirty="0"/>
              <a:t> of the numbers from first two fields.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create a </a:t>
            </a:r>
            <a:r>
              <a:rPr lang="en-US" b="1" dirty="0"/>
              <a:t>JavaScript code snippet </a:t>
            </a:r>
            <a:r>
              <a:rPr lang="en-US" dirty="0"/>
              <a:t>in the Web page to handle the "</a:t>
            </a:r>
            <a:r>
              <a:rPr lang="en-US" b="1" i="1" dirty="0"/>
              <a:t>button click</a:t>
            </a:r>
            <a:r>
              <a:rPr lang="en-US" dirty="0"/>
              <a:t>"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the button element in the DOM tree by its ID and assign an event handler function to its "</a:t>
            </a:r>
            <a:r>
              <a:rPr lang="en-US" b="1" i="1" dirty="0"/>
              <a:t>onclick</a:t>
            </a:r>
            <a:r>
              <a:rPr lang="en-US" dirty="0"/>
              <a:t>"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</a:t>
            </a:r>
            <a:r>
              <a:rPr lang="en-US" b="1" dirty="0"/>
              <a:t>the button is clicked</a:t>
            </a:r>
            <a:r>
              <a:rPr lang="en-US" dirty="0"/>
              <a:t>, we use the </a:t>
            </a:r>
            <a:r>
              <a:rPr lang="en-US" b="1" dirty="0"/>
              <a:t>DOM API </a:t>
            </a:r>
            <a:r>
              <a:rPr lang="en-US" dirty="0"/>
              <a:t>to take the text content from the fields,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parse the field values into numbers,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their sum,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display the sum into the last field.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use the DOM API function "</a:t>
            </a:r>
            <a:r>
              <a:rPr lang="en-US" b="1" noProof="1"/>
              <a:t>document.getElementById</a:t>
            </a:r>
            <a:r>
              <a:rPr lang="en-US" dirty="0"/>
              <a:t>" and the DOM properties "</a:t>
            </a:r>
            <a:r>
              <a:rPr lang="en-US" b="1" dirty="0"/>
              <a:t>onclick</a:t>
            </a:r>
            <a:r>
              <a:rPr lang="en-US" dirty="0"/>
              <a:t>" and "</a:t>
            </a:r>
            <a:r>
              <a:rPr lang="en-US" b="1" dirty="0"/>
              <a:t>value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to access the fields and the button from the DOM tree, representing the elements at the Web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am not going to explain this in more detail, since here I want to show you a </a:t>
            </a:r>
            <a:r>
              <a:rPr lang="en-US" b="1" dirty="0"/>
              <a:t>concept </a:t>
            </a:r>
            <a:r>
              <a:rPr lang="en-US" dirty="0"/>
              <a:t>(the DOM tree), not to teach you in HTML, DOM, JavaScript and Web front-end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have a comprehensive </a:t>
            </a:r>
            <a:r>
              <a:rPr lang="en-US" b="1" dirty="0"/>
              <a:t>Web front-end programming course at SoftUni</a:t>
            </a:r>
            <a:r>
              <a:rPr lang="en-US" b="0" dirty="0"/>
              <a:t> in the end-to-end learning track for software developers</a:t>
            </a:r>
            <a:r>
              <a:rPr lang="en-US" dirty="0"/>
              <a:t>, where we will learn and practice how to manipulate the DOM tree in more detail.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it's time to </a:t>
            </a:r>
            <a:r>
              <a:rPr lang="en-US" b="1" dirty="0"/>
              <a:t>demonstrate you the previous example </a:t>
            </a:r>
            <a:r>
              <a:rPr lang="en-US" dirty="0"/>
              <a:t>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live code example</a:t>
            </a:r>
            <a:r>
              <a:rPr lang="en-US" dirty="0"/>
              <a:t> 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 </a:t>
            </a:r>
            <a:r>
              <a:rPr lang="en-US" b="1" dirty="0"/>
              <a:t>open the 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="1" dirty="0"/>
              <a:t> takes some time</a:t>
            </a:r>
            <a:r>
              <a:rPr lang="en-US" b="0" dirty="0"/>
              <a:t> to load</a:t>
            </a:r>
            <a:r>
              <a:rPr lang="en-US" dirty="0"/>
              <a:t>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same code from the previous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takes two numbers and calculates their sum.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</a:t>
            </a:r>
            <a:r>
              <a:rPr lang="en-US" dirty="0"/>
              <a:t>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"5" and "3" and the result is "8", just as expected.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DOM tree</a:t>
            </a:r>
            <a:r>
              <a:rPr lang="en-US" dirty="0"/>
              <a:t>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DOM tree is this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we have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these fields have here values assigned in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properties of these elements.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=""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=""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=""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=""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=""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=""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=""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=""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=""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=""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=""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="" xmlns:a16="http://schemas.microsoft.com/office/drawing/2014/main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="" xmlns:a16="http://schemas.microsoft.com/office/drawing/2014/main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="" xmlns:a16="http://schemas.microsoft.com/office/drawing/2014/main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=""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=""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=""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=""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=""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=""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="" xmlns:a16="http://schemas.microsoft.com/office/drawing/2014/main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="" xmlns:a16="http://schemas.microsoft.com/office/drawing/2014/main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=""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=""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=""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=""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=""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=""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=""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=""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=""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=""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=""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=""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=""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=""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=""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=""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=""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=""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=""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=""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=""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="" xmlns:a16="http://schemas.microsoft.com/office/drawing/2014/main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="" xmlns:a16="http://schemas.microsoft.com/office/drawing/2014/main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="" xmlns:a16="http://schemas.microsoft.com/office/drawing/2014/main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="" xmlns:a16="http://schemas.microsoft.com/office/drawing/2014/main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="" xmlns:a16="http://schemas.microsoft.com/office/drawing/2014/main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="" xmlns:a16="http://schemas.microsoft.com/office/drawing/2014/main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="" xmlns:a16="http://schemas.microsoft.com/office/drawing/2014/main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="" xmlns:a16="http://schemas.microsoft.com/office/drawing/2014/main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="" xmlns:a16="http://schemas.microsoft.com/office/drawing/2014/main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="" xmlns:a16="http://schemas.microsoft.com/office/drawing/2014/main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="" xmlns:a16="http://schemas.microsoft.com/office/drawing/2014/main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="" xmlns:a16="http://schemas.microsoft.com/office/drawing/2014/main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="" xmlns:a16="http://schemas.microsoft.com/office/drawing/2014/main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="" xmlns:a16="http://schemas.microsoft.com/office/drawing/2014/main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="" xmlns:a16="http://schemas.microsoft.com/office/drawing/2014/main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="" xmlns:a16="http://schemas.microsoft.com/office/drawing/2014/main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="" xmlns:a16="http://schemas.microsoft.com/office/drawing/2014/main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="" xmlns:a16="http://schemas.microsoft.com/office/drawing/2014/main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="" xmlns:a16="http://schemas.microsoft.com/office/drawing/2014/main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="" xmlns:a16="http://schemas.microsoft.com/office/drawing/2014/main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=""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=""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=""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=""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=""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=""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=""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=""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=""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="" xmlns:a16="http://schemas.microsoft.com/office/drawing/2014/main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="" xmlns:a16="http://schemas.microsoft.com/office/drawing/2014/main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="" xmlns:a16="http://schemas.microsoft.com/office/drawing/2014/main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="" xmlns:a16="http://schemas.microsoft.com/office/drawing/2014/main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="" xmlns:a16="http://schemas.microsoft.com/office/drawing/2014/main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=""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=""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=""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=""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=""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="" xmlns:a16="http://schemas.microsoft.com/office/drawing/2014/main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=""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=""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=""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=""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=""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=""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=""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=""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="" xmlns:a16="http://schemas.microsoft.com/office/drawing/2014/main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=""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=""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=""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=""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=""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=""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=""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=""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=""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=""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="" xmlns:a16="http://schemas.microsoft.com/office/drawing/2014/main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=""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=""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=""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=""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=""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=""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=""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=""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=""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="" xmlns:a16="http://schemas.microsoft.com/office/drawing/2014/main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="" xmlns:a16="http://schemas.microsoft.com/office/drawing/2014/main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="" xmlns:a16="http://schemas.microsoft.com/office/drawing/2014/main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=""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=""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=""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=""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=""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=""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="" xmlns:a16="http://schemas.microsoft.com/office/drawing/2014/main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="" xmlns:a16="http://schemas.microsoft.com/office/drawing/2014/main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=""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=""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=""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=""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=""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=""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="" xmlns:a16="http://schemas.microsoft.com/office/drawing/2014/main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="" xmlns:a16="http://schemas.microsoft.com/office/drawing/2014/main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=""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=""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=""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=""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=""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=""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=""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="" xmlns:a16="http://schemas.microsoft.com/office/drawing/2014/main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=""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=""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=""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105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100.jpeg"/><Relationship Id="rId21" Type="http://schemas.openxmlformats.org/officeDocument/2006/relationships/image" Target="../media/image109.png"/><Relationship Id="rId7" Type="http://schemas.openxmlformats.org/officeDocument/2006/relationships/image" Target="../media/image102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107.png"/><Relationship Id="rId25" Type="http://schemas.openxmlformats.org/officeDocument/2006/relationships/image" Target="../media/image111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11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104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101.png"/><Relationship Id="rId15" Type="http://schemas.openxmlformats.org/officeDocument/2006/relationships/image" Target="../media/image106.jpeg"/><Relationship Id="rId23" Type="http://schemas.openxmlformats.org/officeDocument/2006/relationships/image" Target="../media/image110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108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103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hyperlink" Target="https://softuni.b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="" xmlns:a16="http://schemas.microsoft.com/office/drawing/2014/main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458110D-514A-40D1-8C1C-342F98BD1E1A}"/>
              </a:ext>
            </a:extLst>
          </p:cNvPr>
          <p:cNvGrpSpPr/>
          <p:nvPr/>
        </p:nvGrpSpPr>
        <p:grpSpPr>
          <a:xfrm>
            <a:off x="543078" y="3026757"/>
            <a:ext cx="5981400" cy="1755000"/>
            <a:chOff x="1236000" y="2574000"/>
            <a:chExt cx="7051487" cy="1906498"/>
          </a:xfrm>
        </p:grpSpPr>
        <p:pic>
          <p:nvPicPr>
            <p:cNvPr id="12" name="Picture 4" descr="Software Engineer vs. Software Developer: Know the Differences ...">
              <a:extLst>
                <a:ext uri="{FF2B5EF4-FFF2-40B4-BE49-F238E27FC236}">
                  <a16:creationId xmlns="" xmlns:a16="http://schemas.microsoft.com/office/drawing/2014/main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hat Is Software Engineering And It's Importance In Our Daily life ...">
              <a:extLst>
                <a:ext uri="{FF2B5EF4-FFF2-40B4-BE49-F238E27FC236}">
                  <a16:creationId xmlns="" xmlns:a16="http://schemas.microsoft.com/office/drawing/2014/main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RESTful APIs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are HTTP-based Web services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HTTP methods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Templating engines </a:t>
            </a:r>
            <a:r>
              <a:rPr lang="en-US" dirty="0"/>
              <a:t>render data as HTML through a </a:t>
            </a:r>
            <a:r>
              <a:rPr lang="en-US" b="1" dirty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="" xmlns:a16="http://schemas.microsoft.com/office/drawing/2014/main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="" xmlns:a16="http://schemas.microsoft.com/office/drawing/2014/main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="" xmlns:a16="http://schemas.microsoft.com/office/drawing/2014/main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="" xmlns:a16="http://schemas.microsoft.com/office/drawing/2014/main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26000" y="1448104"/>
            <a:ext cx="9049234" cy="52073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Front-End Development Concepts</a:t>
            </a:r>
          </a:p>
          <a:p>
            <a:pPr lvl="1"/>
            <a:r>
              <a:rPr lang="en-US" dirty="0"/>
              <a:t>Web Front-End and DOM</a:t>
            </a:r>
          </a:p>
          <a:p>
            <a:pPr lvl="1"/>
            <a:r>
              <a:rPr lang="en-US" dirty="0"/>
              <a:t>AJAX and RESTful APIs</a:t>
            </a:r>
          </a:p>
          <a:p>
            <a:pPr lvl="1"/>
            <a:r>
              <a:rPr lang="en-US" dirty="0" err="1"/>
              <a:t>Templating</a:t>
            </a:r>
            <a:r>
              <a:rPr lang="en-US" dirty="0"/>
              <a:t> Engines</a:t>
            </a:r>
          </a:p>
          <a:p>
            <a:pPr lvl="1"/>
            <a:r>
              <a:rPr lang="en-US" dirty="0"/>
              <a:t>Routing and Routing Libraries</a:t>
            </a:r>
          </a:p>
          <a:p>
            <a:pPr lvl="1"/>
            <a:r>
              <a:rPr lang="en-US" dirty="0"/>
              <a:t>Libraries vs. Frameworks</a:t>
            </a:r>
          </a:p>
          <a:p>
            <a:pPr lvl="1"/>
            <a:r>
              <a:rPr lang="en-US" dirty="0"/>
              <a:t>UI Frameworks</a:t>
            </a:r>
          </a:p>
          <a:p>
            <a:pPr lvl="1"/>
            <a:r>
              <a:rPr lang="en-US" dirty="0"/>
              <a:t>Mobile Apps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="" xmlns:a16="http://schemas.microsoft.com/office/drawing/2014/main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>
                <a:solidFill>
                  <a:schemeClr val="bg1"/>
                </a:solidFill>
              </a:rPr>
              <a:t>UI views</a:t>
            </a:r>
            <a:r>
              <a:rPr lang="en-US" dirty="0"/>
              <a:t>, based on the changes of the current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(holding the route)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="" xmlns:a16="http://schemas.microsoft.com/office/drawing/2014/main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="" xmlns:a16="http://schemas.microsoft.com/office/drawing/2014/main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="" xmlns:a16="http://schemas.microsoft.com/office/drawing/2014/main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Graphical User Interface </a:t>
            </a:r>
            <a:r>
              <a:rPr lang="en-US" sz="3500" dirty="0"/>
              <a:t>(GUI) systems provide forms, dialogs and UI controls for desktop and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Windows Forms, XAML, WPF, Qt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Web front-end frameworks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/>
              <a:t>and </a:t>
            </a:r>
            <a:r>
              <a:rPr lang="en-US" sz="3500" b="1" dirty="0">
                <a:solidFill>
                  <a:schemeClr val="bg1"/>
                </a:solidFill>
              </a:rPr>
              <a:t>UI</a:t>
            </a:r>
            <a:r>
              <a:rPr lang="en-US" sz="3500" b="1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libraries</a:t>
            </a:r>
            <a:r>
              <a:rPr lang="en-US" sz="3500" b="1" dirty="0"/>
              <a:t> </a:t>
            </a:r>
            <a:r>
              <a:rPr lang="en-US" sz="3500" dirty="0"/>
              <a:t>provide user interface elements and structure for </a:t>
            </a:r>
            <a:r>
              <a:rPr lang="en-US" sz="3500" b="1" dirty="0">
                <a:solidFill>
                  <a:schemeClr val="bg1"/>
                </a:solidFill>
              </a:rPr>
              <a:t>Web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: Angular, React, Vue.js, Meteor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provide </a:t>
            </a:r>
            <a:r>
              <a:rPr lang="en-US" b="1" dirty="0">
                <a:solidFill>
                  <a:schemeClr val="bg1"/>
                </a:solidFill>
              </a:rPr>
              <a:t>components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app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library</a:t>
            </a:r>
            <a:r>
              <a:rPr lang="en-US" b="1" dirty="0"/>
              <a:t>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Development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framework </a:t>
            </a:r>
            <a:r>
              <a:rPr lang="en-US" b="1" dirty="0">
                <a:solidFill>
                  <a:schemeClr val="bg1"/>
                </a:solidFill>
              </a:rPr>
              <a:t>controls the app lifecycle </a:t>
            </a:r>
            <a:r>
              <a:rPr lang="en-US" dirty="0"/>
              <a:t>and your code plugs in it (</a:t>
            </a:r>
            <a:r>
              <a:rPr lang="en-US" b="1" dirty="0">
                <a:solidFill>
                  <a:schemeClr val="bg1"/>
                </a:solidFill>
              </a:rPr>
              <a:t>inversion of control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="" xmlns:a16="http://schemas.microsoft.com/office/drawing/2014/main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Windows Forms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GUI framework for .NET developers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1000" y="2314977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804" y="1224000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036" y="12996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2. Back-End Development Concepts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Operating Systems and Linux Shell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3. Embedded Systems and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is a powerful </a:t>
            </a:r>
            <a:r>
              <a:rPr lang="en-US" b="1" dirty="0">
                <a:solidFill>
                  <a:schemeClr val="bg1"/>
                </a:solidFill>
              </a:rPr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UI is built from </a:t>
            </a:r>
            <a:r>
              <a:rPr lang="en-US" b="1" dirty="0">
                <a:solidFill>
                  <a:schemeClr val="bg1"/>
                </a:solidFill>
              </a:rPr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r>
              <a:rPr lang="bg-BG" sz="2100" spc="-100" noProof="1">
                <a:solidFill>
                  <a:schemeClr val="bg1"/>
                </a:solidFill>
              </a:rPr>
              <a:t/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310" y="1173189"/>
            <a:ext cx="3722134" cy="2661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="" xmlns:a16="http://schemas.microsoft.com/office/drawing/2014/main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Two major mobile app platforms: </a:t>
            </a: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iOS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Mobile app</a:t>
            </a:r>
            <a:r>
              <a:rPr lang="en-US" b="1" dirty="0"/>
              <a:t> </a:t>
            </a:r>
            <a:r>
              <a:rPr lang="en-US" dirty="0"/>
              <a:t>development technologies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dirty="0"/>
              <a:t>: Java / Kotlin + Android SDK + Android Studio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Hybrid mobile apps</a:t>
            </a:r>
            <a:r>
              <a:rPr lang="en-US" dirty="0"/>
              <a:t>: JS + HTML5 + WebView (e.g. Cordova)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Native JS mobile apps</a:t>
            </a:r>
            <a:r>
              <a:rPr lang="en-US" dirty="0"/>
              <a:t>: JavaScript + native UI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 technologies</a:t>
            </a:r>
            <a:r>
              <a:rPr lang="en-US" b="1" dirty="0"/>
              <a:t> </a:t>
            </a:r>
            <a:r>
              <a:rPr lang="en-US" dirty="0"/>
              <a:t>are about server-side programming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management </a:t>
            </a:r>
            <a:r>
              <a:rPr lang="en-US" dirty="0"/>
              <a:t>technologies and </a:t>
            </a:r>
            <a:r>
              <a:rPr lang="en-US" b="1" dirty="0">
                <a:solidFill>
                  <a:schemeClr val="bg1"/>
                </a:solidFill>
              </a:rPr>
              <a:t>ORM frameworks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Backend </a:t>
            </a:r>
            <a:r>
              <a:rPr lang="en-US" b="1" dirty="0">
                <a:solidFill>
                  <a:schemeClr val="bg1"/>
                </a:solidFill>
              </a:rPr>
              <a:t>Web frameworks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MVC</a:t>
            </a:r>
            <a:r>
              <a:rPr lang="en-US" dirty="0"/>
              <a:t> frameworks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 API </a:t>
            </a:r>
            <a:r>
              <a:rPr lang="en-US" dirty="0"/>
              <a:t>frameworks, </a:t>
            </a:r>
            <a:r>
              <a:rPr lang="en-US" b="1" dirty="0">
                <a:solidFill>
                  <a:schemeClr val="bg1"/>
                </a:solidFill>
              </a:rPr>
              <a:t>reactive</a:t>
            </a:r>
            <a:r>
              <a:rPr lang="en-US" dirty="0"/>
              <a:t> APIs, other services and APIs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Microservices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cloud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r>
              <a:rPr lang="en-US" dirty="0"/>
              <a:t> work on the server-side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They deal with the business logic,</a:t>
            </a:r>
            <a:r>
              <a:rPr lang="bg-BG" dirty="0"/>
              <a:t> </a:t>
            </a:r>
            <a:br>
              <a:rPr lang="bg-BG" dirty="0"/>
            </a:br>
            <a:r>
              <a:rPr lang="en-US" dirty="0"/>
              <a:t>data processing, data storage, APIs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hold and manage data in the back-end systems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Relational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(RDBMS)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Hold data in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the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language to query / modify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MySQL, PostgreSQL, Web SQL in HTML5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NoSQL databases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 collections of documents or key-value pairs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673" y="14481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10000"/>
              </a:lnSpc>
              <a:buNone/>
            </a:pPr>
            <a:r>
              <a:rPr lang="en-US" sz="3600" dirty="0"/>
              <a:t>4. Software 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SQL </a:t>
            </a:r>
            <a:r>
              <a:rPr lang="en-US" dirty="0"/>
              <a:t>is a relational database, embedded the Web browsers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It is fully functional </a:t>
            </a:r>
            <a:r>
              <a:rPr lang="en-US" b="1" dirty="0">
                <a:solidFill>
                  <a:schemeClr val="bg1"/>
                </a:solidFill>
              </a:rPr>
              <a:t>RDBMS system</a:t>
            </a:r>
            <a:r>
              <a:rPr lang="en-US" dirty="0"/>
              <a:t>, runs at the </a:t>
            </a:r>
            <a:r>
              <a:rPr lang="en-US" b="1" dirty="0">
                <a:solidFill>
                  <a:schemeClr val="bg1"/>
                </a:solidFill>
              </a:rPr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ORM frameworks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(object-relational mapping) allow persisting objects in relational database (by mapping classes to tables)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E.g. store JS objects in MySQL database</a:t>
            </a:r>
          </a:p>
          <a:p>
            <a:pPr>
              <a:buClr>
                <a:schemeClr val="tx1"/>
              </a:buClr>
              <a:buSzPct val="100000"/>
            </a:pPr>
            <a:r>
              <a:rPr lang="en-US" dirty="0"/>
              <a:t>Popular ORM frameworks: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Entity Framework</a:t>
            </a:r>
            <a:r>
              <a:rPr lang="en-US" b="1" dirty="0"/>
              <a:t> </a:t>
            </a:r>
            <a:r>
              <a:rPr lang="en-US" dirty="0"/>
              <a:t>(C#)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Hibernate</a:t>
            </a:r>
            <a:r>
              <a:rPr lang="en-US" dirty="0"/>
              <a:t> (Java)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Sequelize</a:t>
            </a:r>
            <a:r>
              <a:rPr lang="en-US" dirty="0"/>
              <a:t> (JavaScript)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="" xmlns:a16="http://schemas.microsoft.com/office/drawing/2014/main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r>
              <a:rPr lang="bg-BG" sz="2200" noProof="1"/>
              <a:t/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="" xmlns:a16="http://schemas.microsoft.com/office/drawing/2014/main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Model-View-Controller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(MVC)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Handles user actions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Updates the 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Renders the view (UI)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Holds app data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MVC frameworks </a:t>
            </a:r>
            <a:r>
              <a:rPr lang="en-US" dirty="0"/>
              <a:t>are used build Web applications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Controllers</a:t>
            </a:r>
            <a:r>
              <a:rPr lang="en-US" b="1" dirty="0"/>
              <a:t> </a:t>
            </a:r>
            <a:r>
              <a:rPr lang="en-US" dirty="0"/>
              <a:t>handle HTTP GET / POST and render a view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b="1" dirty="0"/>
              <a:t> </a:t>
            </a:r>
            <a:r>
              <a:rPr lang="en-US" dirty="0"/>
              <a:t>display HTML + CSS, based on the models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Examples of Web MVC frameworks: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ASP.NET MVC (C#), Spring MVC (Java),</a:t>
            </a:r>
            <a:r>
              <a:rPr lang="bg-BG" dirty="0"/>
              <a:t> </a:t>
            </a:r>
            <a:r>
              <a:rPr lang="en-US" dirty="0"/>
              <a:t>Express (JS), Django (Python), </a:t>
            </a:r>
            <a:r>
              <a:rPr lang="en-US" dirty="0" err="1"/>
              <a:t>Laravel</a:t>
            </a:r>
            <a:r>
              <a:rPr lang="en-US" dirty="0"/>
              <a:t> (PHP), Ruby on Rails (Ruby), Revel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="" xmlns:a16="http://schemas.microsoft.com/office/drawing/2014/main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="" xmlns:a16="http://schemas.microsoft.com/office/drawing/2014/main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="" xmlns:a16="http://schemas.microsoft.com/office/drawing/2014/main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=""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=""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="" xmlns:a16="http://schemas.microsoft.com/office/drawing/2014/main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="" xmlns:a16="http://schemas.microsoft.com/office/drawing/2014/main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=""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=""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="" xmlns:a16="http://schemas.microsoft.com/office/drawing/2014/main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="" xmlns:a16="http://schemas.microsoft.com/office/drawing/2014/main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== running a </a:t>
            </a:r>
            <a:r>
              <a:rPr lang="en-US" b="1" dirty="0">
                <a:solidFill>
                  <a:schemeClr val="bg1"/>
                </a:solidFill>
              </a:rPr>
              <a:t>virtual 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(VM) / virtual environment inside a physical hardware system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run Android VM or Linux inside a Windows host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Storage, memory, networking, desktops can also be virtual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PaaS</a:t>
            </a:r>
            <a:r>
              <a:rPr lang="en-US" dirty="0"/>
              <a:t> (platform as a service) – app deployment environments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Container image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E.g. WordPress instance (Linux + PHP + Apache + WordPress)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b="1" dirty="0"/>
              <a:t> </a:t>
            </a:r>
            <a:r>
              <a:rPr lang="en-US" dirty="0"/>
              <a:t>is the most popular containerization platform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Runs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from local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Docker Hub</a:t>
            </a:r>
            <a:r>
              <a:rPr lang="en-US" b="1" dirty="0"/>
              <a:t> </a:t>
            </a:r>
            <a:r>
              <a:rPr lang="en-US" dirty="0"/>
              <a:t>online repository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>
                <a:solidFill>
                  <a:schemeClr val="bg1"/>
                </a:solidFill>
              </a:rPr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="" xmlns:a16="http://schemas.microsoft.com/office/drawing/2014/main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>
                <a:solidFill>
                  <a:schemeClr val="bg1"/>
                </a:solidFill>
              </a:rPr>
              <a:t>operating systems </a:t>
            </a:r>
            <a:r>
              <a:rPr lang="en-US" dirty="0"/>
              <a:t>(Linux, Windows,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Embedded systems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Hardware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hardware has </a:t>
            </a:r>
            <a:r>
              <a:rPr lang="en-US" b="1" dirty="0">
                <a:solidFill>
                  <a:schemeClr val="bg1"/>
                </a:solidFill>
              </a:rPr>
              <a:t>limited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Internet-connected</a:t>
            </a:r>
            <a:r>
              <a:rPr lang="en-US" dirty="0"/>
              <a:t> embedded systems are known as "Internet of Things" devices (IoT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="" xmlns:a16="http://schemas.microsoft.com/office/drawing/2014/main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IoT systems</a:t>
            </a:r>
            <a:r>
              <a:rPr lang="en-US" sz="3200" b="1" dirty="0"/>
              <a:t> </a:t>
            </a:r>
            <a:r>
              <a:rPr lang="en-US" sz="3200" dirty="0"/>
              <a:t>consist of </a:t>
            </a:r>
            <a:r>
              <a:rPr lang="en-US" sz="3200" b="1" dirty="0">
                <a:solidFill>
                  <a:schemeClr val="bg1"/>
                </a:solidFill>
              </a:rPr>
              <a:t>microcontroller</a:t>
            </a:r>
            <a:r>
              <a:rPr lang="en-US" sz="3200" b="1" dirty="0"/>
              <a:t>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Programming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C, C++,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="" xmlns:a16="http://schemas.microsoft.com/office/drawing/2014/main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engineering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not just coding!</a:t>
            </a:r>
          </a:p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analysis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Construction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="" xmlns:a16="http://schemas.microsoft.com/office/drawing/2014/main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>
                <a:solidFill>
                  <a:schemeClr val="bg1"/>
                </a:solidFill>
              </a:rPr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6090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software quality assurance </a:t>
            </a:r>
            <a:r>
              <a:rPr lang="en-US" dirty="0"/>
              <a:t>(QA)?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Ensures the </a:t>
            </a:r>
            <a:r>
              <a:rPr lang="en-US" b="1" dirty="0">
                <a:solidFill>
                  <a:schemeClr val="bg1"/>
                </a:solidFill>
              </a:rPr>
              <a:t>software quality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Performed by the </a:t>
            </a:r>
            <a:r>
              <a:rPr lang="en-US" b="1" dirty="0">
                <a:solidFill>
                  <a:schemeClr val="bg1"/>
                </a:solidFill>
              </a:rPr>
              <a:t>QA engineers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Two approaches: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b="1" dirty="0"/>
              <a:t> </a:t>
            </a:r>
            <a:r>
              <a:rPr lang="en-US" dirty="0"/>
              <a:t>(manual and automated)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reviews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quality inspections</a:t>
            </a:r>
          </a:p>
          <a:p>
            <a:pPr>
              <a:buClr>
                <a:schemeClr val="tx1"/>
              </a:buClr>
            </a:pPr>
            <a:r>
              <a:rPr lang="en-US" dirty="0"/>
              <a:t>Goal: to </a:t>
            </a:r>
            <a:r>
              <a:rPr lang="en-US" b="1" dirty="0">
                <a:solidFill>
                  <a:schemeClr val="bg1"/>
                </a:solidFill>
              </a:rPr>
              <a:t>find</a:t>
            </a:r>
            <a:r>
              <a:rPr lang="en-US" dirty="0"/>
              <a:t> and report the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(bugs)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Defect are tracked in an </a:t>
            </a:r>
            <a:r>
              <a:rPr lang="en-US" b="1" dirty="0">
                <a:solidFill>
                  <a:schemeClr val="bg1"/>
                </a:solidFill>
              </a:rPr>
              <a:t>issue tracker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/>
              <a:t>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 testing frameworks</a:t>
            </a:r>
            <a:r>
              <a:rPr lang="en-US" b="1" dirty="0"/>
              <a:t> </a:t>
            </a:r>
            <a:r>
              <a:rPr lang="en-US" dirty="0"/>
              <a:t>simplify unit testing and reporting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Example: </a:t>
            </a:r>
            <a:r>
              <a:rPr lang="en-US" b="1" dirty="0">
                <a:solidFill>
                  <a:schemeClr val="bg1"/>
                </a:solidFill>
              </a:rPr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=""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front-end technologies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HTML, CSS, JavaScript, DOM, AJAX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JS front-end frameworks (e.g. React, Angular, Vue)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DOM</a:t>
            </a:r>
            <a:r>
              <a:rPr lang="en-US" dirty="0"/>
              <a:t> (the Document Object Model)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DOM == a tree of UI and other elements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>
                <a:solidFill>
                  <a:schemeClr val="bg1"/>
                </a:solidFill>
              </a:rPr>
              <a:t>DOM tree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Source control systems</a:t>
            </a:r>
            <a:r>
              <a:rPr lang="en-US" b="1" dirty="0"/>
              <a:t>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>
                <a:solidFill>
                  <a:schemeClr val="bg1"/>
                </a:solidFill>
              </a:rPr>
              <a:t>repository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Developers can </a:t>
            </a:r>
            <a:r>
              <a:rPr lang="en-US" b="1" dirty="0">
                <a:solidFill>
                  <a:schemeClr val="bg1"/>
                </a:solidFill>
              </a:rPr>
              <a:t>clone</a:t>
            </a:r>
            <a:r>
              <a:rPr lang="en-US" dirty="0"/>
              <a:t> a repository, </a:t>
            </a:r>
            <a:r>
              <a:rPr lang="en-US" b="1" dirty="0">
                <a:solidFill>
                  <a:schemeClr val="bg1"/>
                </a:solidFill>
              </a:rPr>
              <a:t>pull</a:t>
            </a:r>
            <a:r>
              <a:rPr lang="en-US" dirty="0"/>
              <a:t> the latest version,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b="1" dirty="0"/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</a:rPr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</a:t>
            </a:r>
            <a:r>
              <a:rPr lang="en-US" b="1" dirty="0"/>
              <a:t>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GitHub</a:t>
            </a:r>
            <a:r>
              <a:rPr lang="en-US" b="1" dirty="0"/>
              <a:t>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=""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Clone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=""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=""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Project trackers</a:t>
            </a:r>
            <a:r>
              <a:rPr lang="en-US" b="1" dirty="0"/>
              <a:t> </a:t>
            </a:r>
            <a:r>
              <a:rPr lang="en-US" dirty="0"/>
              <a:t>organize and track project tasks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Tasks</a:t>
            </a:r>
            <a:r>
              <a:rPr lang="en-US" b="1" dirty="0"/>
              <a:t> </a:t>
            </a:r>
            <a:r>
              <a:rPr lang="en-US" dirty="0"/>
              <a:t>may have description, sub-tasks, assigned people, deadline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Kanban boards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visualize the work on a project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="" xmlns:a16="http://schemas.microsoft.com/office/drawing/2014/main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=""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=""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=""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=""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="" xmlns:a16="http://schemas.microsoft.com/office/drawing/2014/main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74105" y="1574229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Embedded systems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Software engineering</a:t>
            </a:r>
            <a:r>
              <a:rPr lang="en-US" sz="32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=""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1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xmlns="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xmlns="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xmlns="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xmlns="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xmlns="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xmlns="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xmlns="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xmlns="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xmlns="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xmlns="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xmlns="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xmlns="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xmlns="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xmlns="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xmlns="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458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=""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=""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=""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20215</Words>
  <Application>Microsoft Office PowerPoint</Application>
  <PresentationFormat>Widescreen</PresentationFormat>
  <Paragraphs>2340</Paragraphs>
  <Slides>81</Slides>
  <Notes>61</Notes>
  <HiddenSlides>18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100" baseType="lpstr">
      <vt:lpstr>맑은 고딕</vt:lpstr>
      <vt:lpstr>AmazonEmberBold</vt:lpstr>
      <vt:lpstr>Arial</vt:lpstr>
      <vt:lpstr>Arial</vt:lpstr>
      <vt:lpstr>artifakt-element</vt:lpstr>
      <vt:lpstr>Calibri</vt:lpstr>
      <vt:lpstr>Cambria</vt:lpstr>
      <vt:lpstr>Charlie Text</vt:lpstr>
      <vt:lpstr>Consolas</vt:lpstr>
      <vt:lpstr>Geomanist Book</vt:lpstr>
      <vt:lpstr>Noto Sans KR</vt:lpstr>
      <vt:lpstr>Open Sans</vt:lpstr>
      <vt:lpstr>Proxima Nova</vt:lpstr>
      <vt:lpstr>Roboto</vt:lpstr>
      <vt:lpstr>Segoe UI</vt:lpstr>
      <vt:lpstr>SF-Pro-Display</vt:lpstr>
      <vt:lpstr>Wingdings</vt:lpstr>
      <vt:lpstr>Wingdings 2</vt:lpstr>
      <vt:lpstr>1_SoftUni</vt:lpstr>
      <vt:lpstr>Software Development Concepts</vt:lpstr>
      <vt:lpstr>Table of Contents</vt:lpstr>
      <vt:lpstr>Table of Contents (2)</vt:lpstr>
      <vt:lpstr>Table of Contents (3)</vt:lpstr>
      <vt:lpstr>Have a Question?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Angelov, Dimitar</cp:lastModifiedBy>
  <cp:revision>1577</cp:revision>
  <dcterms:created xsi:type="dcterms:W3CDTF">2018-05-23T13:08:44Z</dcterms:created>
  <dcterms:modified xsi:type="dcterms:W3CDTF">2023-03-22T08:01:57Z</dcterms:modified>
  <cp:category>programming;education;software development</cp:category>
</cp:coreProperties>
</file>